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4"/>
    <p:sldMasterId id="2147483830" r:id="rId5"/>
    <p:sldMasterId id="2147483842" r:id="rId6"/>
    <p:sldMasterId id="2147483854" r:id="rId7"/>
  </p:sldMasterIdLst>
  <p:notesMasterIdLst>
    <p:notesMasterId r:id="rId32"/>
  </p:notesMasterIdLst>
  <p:handoutMasterIdLst>
    <p:handoutMasterId r:id="rId33"/>
  </p:handoutMasterIdLst>
  <p:sldIdLst>
    <p:sldId id="517" r:id="rId8"/>
    <p:sldId id="555" r:id="rId9"/>
    <p:sldId id="556" r:id="rId10"/>
    <p:sldId id="558" r:id="rId11"/>
    <p:sldId id="574" r:id="rId12"/>
    <p:sldId id="564" r:id="rId13"/>
    <p:sldId id="618" r:id="rId14"/>
    <p:sldId id="619" r:id="rId15"/>
    <p:sldId id="565" r:id="rId16"/>
    <p:sldId id="566" r:id="rId17"/>
    <p:sldId id="567" r:id="rId18"/>
    <p:sldId id="598" r:id="rId19"/>
    <p:sldId id="570" r:id="rId20"/>
    <p:sldId id="571" r:id="rId21"/>
    <p:sldId id="605" r:id="rId22"/>
    <p:sldId id="599" r:id="rId23"/>
    <p:sldId id="601" r:id="rId24"/>
    <p:sldId id="606" r:id="rId25"/>
    <p:sldId id="602" r:id="rId26"/>
    <p:sldId id="603" r:id="rId27"/>
    <p:sldId id="604" r:id="rId28"/>
    <p:sldId id="580" r:id="rId29"/>
    <p:sldId id="608" r:id="rId30"/>
    <p:sldId id="614" r:id="rId31"/>
  </p:sldIdLst>
  <p:sldSz cx="10363200" cy="7251700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rgbClr val="004D75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4D75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4D75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4D75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4D75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rgbClr val="004D75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rgbClr val="004D75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rgbClr val="004D75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rgbClr val="004D75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84">
          <p15:clr>
            <a:srgbClr val="A4A3A4"/>
          </p15:clr>
        </p15:guide>
        <p15:guide id="2" pos="32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75"/>
    <a:srgbClr val="FF0000"/>
    <a:srgbClr val="004DB1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9" autoAdjust="0"/>
    <p:restoredTop sz="71843" autoAdjust="0"/>
  </p:normalViewPr>
  <p:slideViewPr>
    <p:cSldViewPr>
      <p:cViewPr varScale="1">
        <p:scale>
          <a:sx n="63" d="100"/>
          <a:sy n="63" d="100"/>
        </p:scale>
        <p:origin x="1968" y="60"/>
      </p:cViewPr>
      <p:guideLst>
        <p:guide orient="horz" pos="2284"/>
        <p:guide pos="326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366" y="72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21" Type="http://schemas.openxmlformats.org/officeDocument/2006/relationships/slide" Target="slides/slide14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viewProps" Target="viewProps.xml"/><Relationship Id="rId8" Type="http://schemas.openxmlformats.org/officeDocument/2006/relationships/slide" Target="slides/slide1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74AC52E-20DA-49F2-9923-BB6F7C6BE3F7}" type="datetimeFigureOut">
              <a:rPr lang="en-GB"/>
              <a:pPr>
                <a:defRPr/>
              </a:pPr>
              <a:t>14/04/2014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AF81ACA-7363-4B3E-A11C-F43F07F3F9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52413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2950" y="742950"/>
            <a:ext cx="53086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D003FD4B-0871-4314-BE98-0C3980AB5A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8760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4B1BABE-DD77-4F00-89CD-BE41ED8FA848}" type="slidenum">
              <a:rPr lang="en-GB">
                <a:latin typeface="Times New Roman" pitchFamily="18" charset="0"/>
              </a:rPr>
              <a:pPr/>
              <a:t>1</a:t>
            </a:fld>
            <a:endParaRPr lang="en-GB" dirty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922" y="5097016"/>
            <a:ext cx="5976663" cy="4064074"/>
          </a:xfrm>
          <a:noFill/>
        </p:spPr>
        <p:txBody>
          <a:bodyPr/>
          <a:lstStyle/>
          <a:p>
            <a:endParaRPr lang="en-GB" sz="1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128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60400" y="247650"/>
            <a:ext cx="5135563" cy="3594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44922" y="4115094"/>
            <a:ext cx="5976664" cy="5263001"/>
          </a:xfrm>
        </p:spPr>
        <p:txBody>
          <a:bodyPr/>
          <a:lstStyle/>
          <a:p>
            <a:endParaRPr lang="en-GB" sz="14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8CEA1-2639-4142-80BB-4940F2B27CC0}" type="slidenum">
              <a:rPr lang="en-GB" smtClean="0"/>
              <a:t>10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17E97A6-6376-4EAD-B7D0-77C261A788F9}" type="datetime1">
              <a:rPr lang="en-GB" smtClean="0"/>
              <a:t>14/04/2014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1177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42950" y="4016375"/>
            <a:ext cx="5308600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704528"/>
            <a:ext cx="5435600" cy="2736304"/>
          </a:xfrm>
        </p:spPr>
        <p:txBody>
          <a:bodyPr/>
          <a:lstStyle/>
          <a:p>
            <a:endParaRPr lang="en-GB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8CEA1-2639-4142-80BB-4940F2B27CC0}" type="slidenum">
              <a:rPr lang="en-GB" smtClean="0"/>
              <a:t>11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101EEC5-5699-424A-A158-2856534DECD3}" type="datetime1">
              <a:rPr lang="en-GB" smtClean="0"/>
              <a:t>14/04/2014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0177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41563" y="306388"/>
            <a:ext cx="2254250" cy="1577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64406" y="1951907"/>
            <a:ext cx="6192688" cy="7704856"/>
          </a:xfrm>
        </p:spPr>
        <p:txBody>
          <a:bodyPr/>
          <a:lstStyle/>
          <a:p>
            <a:endParaRPr lang="en-GB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8CEA1-2639-4142-80BB-4940F2B27CC0}" type="slidenum">
              <a:rPr lang="en-GB" smtClean="0"/>
              <a:t>12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101EEC5-5699-424A-A158-2856534DECD3}" type="datetime1">
              <a:rPr lang="en-GB" smtClean="0"/>
              <a:t>14/04/2014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4680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4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8CEA1-2639-4142-80BB-4940F2B27CC0}" type="slidenum">
              <a:rPr lang="en-GB" smtClean="0"/>
              <a:t>13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7BA4917-BB9D-4906-8A73-C9EC92F3972C}" type="datetime1">
              <a:rPr lang="en-GB" smtClean="0"/>
              <a:t>14/04/2014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6117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4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8CEA1-2639-4142-80BB-4940F2B27CC0}" type="slidenum">
              <a:rPr lang="en-GB" smtClean="0"/>
              <a:t>14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6E117FC-2A51-4FED-9036-BC987B9540ED}" type="datetime1">
              <a:rPr lang="en-GB" smtClean="0"/>
              <a:t>14/04/2014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193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9450" y="849313"/>
            <a:ext cx="5308600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5169023"/>
            <a:ext cx="5742136" cy="4240089"/>
          </a:xfrm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4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8CEA1-2639-4142-80BB-4940F2B27CC0}" type="slidenum">
              <a:rPr lang="en-GB" smtClean="0"/>
              <a:t>15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101EEC5-5699-424A-A158-2856534DECD3}" type="datetime1">
              <a:rPr lang="en-GB" smtClean="0"/>
              <a:t>14/04/2014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2931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42950" y="869950"/>
            <a:ext cx="5308600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15950" y="4973834"/>
            <a:ext cx="5435600" cy="4299646"/>
          </a:xfrm>
        </p:spPr>
        <p:txBody>
          <a:bodyPr/>
          <a:lstStyle/>
          <a:p>
            <a:pPr lvl="0"/>
            <a:endParaRPr lang="en-GB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8CEA1-2639-4142-80BB-4940F2B27CC0}" type="slidenum">
              <a:rPr lang="en-GB" smtClean="0"/>
              <a:t>16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101EEC5-5699-424A-A158-2856534DECD3}" type="datetime1">
              <a:rPr lang="en-GB" smtClean="0"/>
              <a:t>14/04/2014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2758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49300" y="704850"/>
            <a:ext cx="5308600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2954" y="4630486"/>
            <a:ext cx="5435600" cy="2088232"/>
          </a:xfrm>
        </p:spPr>
        <p:txBody>
          <a:bodyPr/>
          <a:lstStyle/>
          <a:p>
            <a:endParaRPr lang="en-GB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8CEA1-2639-4142-80BB-4940F2B27CC0}" type="slidenum">
              <a:rPr lang="en-GB" smtClean="0"/>
              <a:t>17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101EEC5-5699-424A-A158-2856534DECD3}" type="datetime1">
              <a:rPr lang="en-GB" smtClean="0"/>
              <a:t>14/04/2014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3513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4700" y="438150"/>
            <a:ext cx="5308600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1456" y="4152528"/>
            <a:ext cx="5710130" cy="5625008"/>
          </a:xfrm>
        </p:spPr>
        <p:txBody>
          <a:bodyPr/>
          <a:lstStyle/>
          <a:p>
            <a:endParaRPr lang="en-GB" sz="14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8CEA1-2639-4142-80BB-4940F2B27CC0}" type="slidenum">
              <a:rPr lang="en-GB" smtClean="0"/>
              <a:t>18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6E117FC-2A51-4FED-9036-BC987B9540ED}" type="datetime1">
              <a:rPr lang="en-GB" smtClean="0"/>
              <a:t>14/04/2014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8986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42950" y="690563"/>
            <a:ext cx="5308600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5097016"/>
            <a:ext cx="5435600" cy="4032448"/>
          </a:xfrm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8CEA1-2639-4142-80BB-4940F2B27CC0}" type="slidenum">
              <a:rPr lang="en-GB" smtClean="0"/>
              <a:t>19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101EEC5-5699-424A-A158-2856534DECD3}" type="datetime1">
              <a:rPr lang="en-GB" smtClean="0"/>
              <a:t>14/04/2014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444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05350"/>
            <a:ext cx="5435600" cy="4330006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400" b="0" kern="1200" dirty="0" smtClean="0">
              <a:solidFill>
                <a:srgbClr val="004D7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8CEA1-2639-4142-80BB-4940F2B27CC0}" type="slidenum">
              <a:rPr lang="en-GB" smtClean="0"/>
              <a:t>2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20392AD-54E6-4982-82EE-1AAB55F82B82}" type="datetime1">
              <a:rPr lang="en-GB" smtClean="0"/>
              <a:t>14/04/2014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4204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06450" y="798513"/>
            <a:ext cx="5308600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42950" y="5313040"/>
            <a:ext cx="5435600" cy="2592288"/>
          </a:xfrm>
        </p:spPr>
        <p:txBody>
          <a:bodyPr/>
          <a:lstStyle/>
          <a:p>
            <a:endParaRPr lang="en-GB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8CEA1-2639-4142-80BB-4940F2B27CC0}" type="slidenum">
              <a:rPr lang="en-GB" smtClean="0"/>
              <a:t>20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101EEC5-5699-424A-A158-2856534DECD3}" type="datetime1">
              <a:rPr lang="en-GB" smtClean="0"/>
              <a:t>14/04/2014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1625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25588" y="276225"/>
            <a:ext cx="4035425" cy="28241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72914" y="3390592"/>
            <a:ext cx="5832648" cy="6170920"/>
          </a:xfrm>
        </p:spPr>
        <p:txBody>
          <a:bodyPr/>
          <a:lstStyle/>
          <a:p>
            <a:endParaRPr lang="en-GB" sz="14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8CEA1-2639-4142-80BB-4940F2B27CC0}" type="slidenum">
              <a:rPr lang="en-GB" smtClean="0"/>
              <a:t>21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101EEC5-5699-424A-A158-2856534DECD3}" type="datetime1">
              <a:rPr lang="en-GB" smtClean="0"/>
              <a:t>14/04/2014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2104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rtl="0"/>
            <a:endParaRPr lang="en-GB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8CEA1-2639-4142-80BB-4940F2B27CC0}" type="slidenum">
              <a:rPr lang="en-GB" smtClean="0"/>
              <a:t>22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F79F534-20C0-44BA-8FB1-154B5ACC8518}" type="datetime1">
              <a:rPr lang="en-GB" smtClean="0"/>
              <a:t>14/04/2014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5686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74763" y="254000"/>
            <a:ext cx="4171950" cy="2919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6890" y="3264551"/>
            <a:ext cx="6408711" cy="6144562"/>
          </a:xfrm>
        </p:spPr>
        <p:txBody>
          <a:bodyPr/>
          <a:lstStyle/>
          <a:p>
            <a:pPr rtl="0"/>
            <a:endParaRPr lang="en-GB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1B3B7C-C533-4EF4-8CD1-E4E5DD3C37BC}" type="slidenum">
              <a:rPr lang="en-GB" smtClean="0"/>
              <a:pPr>
                <a:defRPr/>
              </a:pPr>
              <a:t>23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707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3788" y="482600"/>
            <a:ext cx="44100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97135" y="3860614"/>
            <a:ext cx="6003380" cy="5256584"/>
          </a:xfrm>
        </p:spPr>
        <p:txBody>
          <a:bodyPr/>
          <a:lstStyle/>
          <a:p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1B3B7C-C533-4EF4-8CD1-E4E5DD3C37BC}" type="slidenum">
              <a:rPr lang="en-GB" smtClean="0"/>
              <a:pPr>
                <a:defRPr/>
              </a:pPr>
              <a:t>24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57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7698" y="247650"/>
            <a:ext cx="5400600" cy="308060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72914" y="3393478"/>
            <a:ext cx="6048672" cy="6365354"/>
          </a:xfrm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4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8CEA1-2639-4142-80BB-4940F2B27CC0}" type="slidenum">
              <a:rPr lang="en-GB" smtClean="0"/>
              <a:t>3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E0C6BCB-F4E2-4AEF-8C53-BEA81E7A4A24}" type="datetime1">
              <a:rPr lang="en-GB" smtClean="0"/>
              <a:t>14/04/2014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190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67261"/>
            <a:ext cx="5435600" cy="4641851"/>
          </a:xfrm>
        </p:spPr>
        <p:txBody>
          <a:bodyPr/>
          <a:lstStyle/>
          <a:p>
            <a:pPr marL="0" lvl="1">
              <a:defRPr/>
            </a:pPr>
            <a:endParaRPr lang="en-GB" sz="1400" strike="noStri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8CEA1-2639-4142-80BB-4940F2B27CC0}" type="slidenum">
              <a:rPr lang="en-GB" smtClean="0"/>
              <a:t>4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D16CD43-F4C1-4C96-830C-1381B9C2FFDF}" type="datetime1">
              <a:rPr lang="en-GB" smtClean="0"/>
              <a:t>14/04/2014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078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8CEA1-2639-4142-80BB-4940F2B27CC0}" type="slidenum">
              <a:rPr lang="en-GB" smtClean="0"/>
              <a:t>5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3C9F02C-EE3D-4043-99D8-F0776E1B99A8}" type="datetime1">
              <a:rPr lang="en-GB" smtClean="0"/>
              <a:t>14/04/2014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55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7388" y="2022475"/>
            <a:ext cx="5308600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24538" y="6177770"/>
            <a:ext cx="5797047" cy="3023701"/>
          </a:xfrm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8CEA1-2639-4142-80BB-4940F2B27CC0}" type="slidenum">
              <a:rPr lang="en-GB" smtClean="0"/>
              <a:t>6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848BAB5-D6F5-4FDC-BC1F-6FD4013BEAFD}" type="datetime1">
              <a:rPr lang="en-GB" smtClean="0"/>
              <a:t>14/04/2014</a:t>
            </a:fld>
            <a:endParaRPr lang="en-GB"/>
          </a:p>
        </p:txBody>
      </p:sp>
      <p:sp>
        <p:nvSpPr>
          <p:cNvPr id="6" name="Notes Placeholder 2"/>
          <p:cNvSpPr txBox="1">
            <a:spLocks/>
          </p:cNvSpPr>
          <p:nvPr/>
        </p:nvSpPr>
        <p:spPr bwMode="auto">
          <a:xfrm>
            <a:off x="688039" y="356754"/>
            <a:ext cx="5435600" cy="1458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3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3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3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3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3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/>
              <a:t>Era of austerity… young people most likely to be excluded from government thinking when setting economic and social policy priorities.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/>
              <a:t>Young people most likely to bear brunt of government cut-backs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94555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943474"/>
            <a:ext cx="5435600" cy="3571875"/>
          </a:xfrm>
        </p:spPr>
        <p:txBody>
          <a:bodyPr/>
          <a:lstStyle/>
          <a:p>
            <a:endParaRPr lang="en-GB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8CEA1-2639-4142-80BB-4940F2B27CC0}" type="slidenum">
              <a:rPr lang="en-GB" smtClean="0"/>
              <a:t>7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84E62A9-6955-4677-8441-726B3FCEE1E9}" type="datetime1">
              <a:rPr lang="en-GB" smtClean="0"/>
              <a:t>14/04/2014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5920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943474"/>
            <a:ext cx="5435600" cy="3571875"/>
          </a:xfrm>
        </p:spPr>
        <p:txBody>
          <a:bodyPr/>
          <a:lstStyle/>
          <a:p>
            <a:endParaRPr lang="en-GB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8CEA1-2639-4142-80BB-4940F2B27CC0}" type="slidenum">
              <a:rPr lang="en-GB" smtClean="0"/>
              <a:t>8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84E62A9-6955-4677-8441-726B3FCEE1E9}" type="datetime1">
              <a:rPr lang="en-GB" smtClean="0"/>
              <a:t>14/04/2014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820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645341"/>
            <a:ext cx="5435600" cy="3980067"/>
          </a:xfrm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400" kern="120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8CEA1-2639-4142-80BB-4940F2B27CC0}" type="slidenum">
              <a:rPr lang="en-GB" smtClean="0"/>
              <a:t>9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8A46AC9-4069-46B7-827C-B0D3A7C27F76}" type="datetime1">
              <a:rPr lang="en-GB" smtClean="0"/>
              <a:t>14/04/2014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061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3038" y="1208088"/>
            <a:ext cx="10017125" cy="5881687"/>
          </a:xfrm>
          <a:prstGeom prst="rect">
            <a:avLst/>
          </a:prstGeom>
          <a:solidFill>
            <a:srgbClr val="004D7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solidFill>
                <a:schemeClr val="tx1"/>
              </a:solidFill>
              <a:latin typeface="Times" pitchFamily="48" charset="0"/>
            </a:endParaRPr>
          </a:p>
        </p:txBody>
      </p:sp>
      <p:pic>
        <p:nvPicPr>
          <p:cNvPr id="5" name="Picture 5" descr="NTU logo 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400" y="342900"/>
            <a:ext cx="2760663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91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77241" y="2417234"/>
            <a:ext cx="8808720" cy="1047467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3491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77241" y="3464703"/>
            <a:ext cx="8808720" cy="397032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95190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52878" y="1530917"/>
            <a:ext cx="5092163" cy="135485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1B0E2-215B-40C6-8733-DB293403A084}" type="datetime1">
              <a:rPr lang="en-US" smtClean="0"/>
              <a:t>4/14/2014</a:t>
            </a:fld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CE59E-92F0-454E-BC16-BAD09E9558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50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91730" y="402876"/>
            <a:ext cx="2353310" cy="26774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09284" y="402876"/>
            <a:ext cx="1809726" cy="26774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4DEA8-34B6-4DA3-A3F2-933CCFC541C2}" type="datetime1">
              <a:rPr lang="en-US" smtClean="0"/>
              <a:t>4/14/2014</a:t>
            </a:fld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5E6ED-CAB3-4C46-A5C6-EB4365711F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743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1" y="2252729"/>
            <a:ext cx="8808720" cy="15544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4480" y="4109299"/>
            <a:ext cx="7254240" cy="18532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7139C-9F7D-49B7-9F8D-9E1E50BCCAA7}" type="datetime1">
              <a:rPr lang="en-US" smtClean="0"/>
              <a:t>4/14/2014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5E5EF-E4C0-475D-9D81-B78939A5AC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879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39E65-426C-46BC-98AE-8BC72CBCAE2B}" type="datetime1">
              <a:rPr lang="en-US" smtClean="0"/>
              <a:t>4/14/2014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1C6BE-A335-4B56-B73E-349B3FED29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065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623" y="4659891"/>
            <a:ext cx="8808720" cy="144026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623" y="3073582"/>
            <a:ext cx="8808720" cy="158630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37B14-70D9-450D-95E4-6592A3F2CF3B}" type="datetime1">
              <a:rPr lang="en-US" smtClean="0"/>
              <a:t>4/14/2014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5BB33-F491-4927-B03F-D3E310E4B1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485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" y="1692063"/>
            <a:ext cx="4577080" cy="4785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67960" y="1692063"/>
            <a:ext cx="4577080" cy="4785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692E7-4363-4D2D-B311-7BFA7683D401}" type="datetime1">
              <a:rPr lang="en-US" smtClean="0"/>
              <a:t>4/14/2014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14FD0-60E6-4AA0-AD50-76A18B974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261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1" y="1623242"/>
            <a:ext cx="4578880" cy="6764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1" y="2299729"/>
            <a:ext cx="4578880" cy="417812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64366" y="1623242"/>
            <a:ext cx="4580678" cy="6764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64366" y="2299729"/>
            <a:ext cx="4580678" cy="417812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91D6E-9D4E-4CA7-9591-6C07008E146B}" type="datetime1">
              <a:rPr lang="en-US" smtClean="0"/>
              <a:t>4/14/2014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DA712-5647-445F-AD8A-4CD66824FA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4865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A1FF3-3398-4EE0-9FC7-112996B60C54}" type="datetime1">
              <a:rPr lang="en-US" smtClean="0"/>
              <a:t>4/14/2014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94D32-FC63-4505-8CDA-9B82AAFC03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733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1EBAA-C7B5-483F-A791-A0DF2BDDE192}" type="datetime1">
              <a:rPr lang="en-US" smtClean="0"/>
              <a:t>4/14/2014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376BB-A377-49D8-B194-0998A19B76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8166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5" y="288725"/>
            <a:ext cx="3409421" cy="12287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1723" y="288727"/>
            <a:ext cx="5793317" cy="61891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165" y="1517487"/>
            <a:ext cx="3409421" cy="49603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B0460-0EED-4D99-BB20-0190E19B064F}" type="datetime1">
              <a:rPr lang="en-US" smtClean="0"/>
              <a:t>4/14/2014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BE371-851C-4142-B27D-34B94F7F07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62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D0C13-A6DB-4A98-BB92-5090539E3DF5}" type="datetime1">
              <a:rPr lang="en-US" smtClean="0"/>
              <a:t>4/14/2014</a:t>
            </a:fld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46BF9-A6B8-44C1-B5BC-C48A4129D1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7783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1260" y="5076192"/>
            <a:ext cx="6217920" cy="59927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31260" y="647953"/>
            <a:ext cx="6217920" cy="435102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1260" y="5675463"/>
            <a:ext cx="6217920" cy="85106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82786-805D-4757-B932-9EB555CB6C17}" type="datetime1">
              <a:rPr lang="en-US" smtClean="0"/>
              <a:t>4/14/2014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76D2D-A665-4398-B64A-8EBD59A894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8609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3AE62-9BEF-43F4-8E79-003E03B009E5}" type="datetime1">
              <a:rPr lang="en-US" smtClean="0"/>
              <a:t>4/14/2014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A6707-540B-492F-BFC0-012EB4A56E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0407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13320" y="290405"/>
            <a:ext cx="2331720" cy="618744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" y="290405"/>
            <a:ext cx="6822440" cy="618744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7F87E-9240-44A1-91B6-4E6F6DC2B851}" type="datetime1">
              <a:rPr lang="en-US" smtClean="0"/>
              <a:t>4/14/2014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D32E1-192F-4A31-9E53-806D948639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856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1" y="2252729"/>
            <a:ext cx="8808720" cy="15544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4480" y="4109299"/>
            <a:ext cx="7254240" cy="18532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AE707-FBC4-425A-8550-A1651B9A20A5}" type="datetime1">
              <a:rPr lang="en-US" smtClean="0"/>
              <a:t>4/14/2014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6487D-1D5B-4827-8BF8-68D8A12554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1283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80302-C127-487C-9222-616FB7B509AC}" type="datetime1">
              <a:rPr lang="en-US" smtClean="0"/>
              <a:t>4/14/2014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6FDB3-13E3-4F45-81DC-0BA10DCF15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4608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623" y="4659891"/>
            <a:ext cx="8808720" cy="144026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623" y="3073582"/>
            <a:ext cx="8808720" cy="158630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D4A9E-D331-4AB7-9DD8-2436485D8CAE}" type="datetime1">
              <a:rPr lang="en-US" smtClean="0"/>
              <a:t>4/14/2014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F640C-312B-4143-A03B-81BE0E3D9A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5223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" y="1692063"/>
            <a:ext cx="4577080" cy="4785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67960" y="1692063"/>
            <a:ext cx="4577080" cy="4785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CE59F-A683-4E81-9135-33E7A34021C9}" type="datetime1">
              <a:rPr lang="en-US" smtClean="0"/>
              <a:t>4/14/2014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AEE2E-8520-4D86-B5BB-25771B0BFD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9873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1" y="1623242"/>
            <a:ext cx="4578880" cy="6764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1" y="2299729"/>
            <a:ext cx="4578880" cy="417812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64366" y="1623242"/>
            <a:ext cx="4580678" cy="6764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64366" y="2299729"/>
            <a:ext cx="4580678" cy="417812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ED2CF-8DBD-42EA-9E1C-66F2990E3B4C}" type="datetime1">
              <a:rPr lang="en-US" smtClean="0"/>
              <a:t>4/14/2014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CD71D-598D-4F97-9082-77FAE04ABB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4140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9EAAB-4059-4980-B0B3-CDF4C0B6CC21}" type="datetime1">
              <a:rPr lang="en-US" smtClean="0"/>
              <a:t>4/14/2014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7871D-FAF4-41FA-AA21-0A584AD4FD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1597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26DF6-697E-458C-89D3-911241E6B9FE}" type="datetime1">
              <a:rPr lang="en-US" smtClean="0"/>
              <a:t>4/14/2014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F8E8D-1626-4374-9EEC-8E0C0B21F5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96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623" y="4659891"/>
            <a:ext cx="8808720" cy="1440268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623" y="4229004"/>
            <a:ext cx="8808720" cy="4308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A7944-0E9B-4943-9B0A-E31DCD0C9695}" type="datetime1">
              <a:rPr lang="en-US" smtClean="0"/>
              <a:t>4/14/2014</a:t>
            </a:fld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FAB06-FC49-454A-9F61-654DD5EDBE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0999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5" y="288725"/>
            <a:ext cx="3409421" cy="12287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1723" y="288727"/>
            <a:ext cx="5793317" cy="61891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165" y="1517487"/>
            <a:ext cx="3409421" cy="49603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A5A16-5097-46DB-AE55-882B6EA8B038}" type="datetime1">
              <a:rPr lang="en-US" smtClean="0"/>
              <a:t>4/14/2014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8F65B-2A2B-44FF-982B-74C5B4E01C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8064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1260" y="5076192"/>
            <a:ext cx="6217920" cy="59927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31260" y="647953"/>
            <a:ext cx="6217920" cy="435102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1260" y="5675463"/>
            <a:ext cx="6217920" cy="85106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C29A1-DB61-45F6-B34C-588195727BF4}" type="datetime1">
              <a:rPr lang="en-US" smtClean="0"/>
              <a:t>4/14/2014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FE9D7-62F7-41D7-8E32-B85F5AA763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7310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152B3-E9C0-443C-AAB3-058F2EA52AB0}" type="datetime1">
              <a:rPr lang="en-US" smtClean="0"/>
              <a:t>4/14/2014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A56AE-E720-44AE-BC0A-87AC6D4432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3173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13320" y="290405"/>
            <a:ext cx="2331720" cy="618744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" y="290405"/>
            <a:ext cx="6822440" cy="618744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3E111-AE41-492C-8E64-35C0E1505CA5}" type="datetime1">
              <a:rPr lang="en-US" smtClean="0"/>
              <a:t>4/14/2014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B4385-2445-4465-BCC2-E3F072F328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9117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1" y="2252729"/>
            <a:ext cx="8808720" cy="15544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4480" y="4109299"/>
            <a:ext cx="7254240" cy="18532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CA3D6-1C28-445C-864B-B2F8C54B89AD}" type="datetime1">
              <a:rPr lang="en-US" smtClean="0"/>
              <a:t>4/14/2014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21348-C21A-4DFF-8B42-33DF4441E2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9005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C48CF-3114-4177-8F86-F3C81C89FA92}" type="datetime1">
              <a:rPr lang="en-US" smtClean="0"/>
              <a:t>4/14/2014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5C3A7-FB6E-475E-BA45-280567121C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7357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623" y="4659891"/>
            <a:ext cx="8808720" cy="144026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623" y="3073582"/>
            <a:ext cx="8808720" cy="158630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43E3B-6C3F-47E4-B5DA-165DD96DB7F6}" type="datetime1">
              <a:rPr lang="en-US" smtClean="0"/>
              <a:t>4/14/2014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91619-1640-4AB0-A18D-D24D5AED33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1808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" y="1692063"/>
            <a:ext cx="4577080" cy="4785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67960" y="1692063"/>
            <a:ext cx="4577080" cy="4785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66194-3D92-46BE-A5D0-0C294DF2A1CE}" type="datetime1">
              <a:rPr lang="en-US" smtClean="0"/>
              <a:t>4/14/2014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573B1-DE97-4532-8D2A-8562B9173A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0688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1" y="1623242"/>
            <a:ext cx="4578880" cy="6764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1" y="2299729"/>
            <a:ext cx="4578880" cy="417812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64366" y="1623242"/>
            <a:ext cx="4580678" cy="6764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64366" y="2299729"/>
            <a:ext cx="4580678" cy="417812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8E5C2-A246-4319-A3A7-CE1B03E73469}" type="datetime1">
              <a:rPr lang="en-US" smtClean="0"/>
              <a:t>4/14/2014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EBE45-688E-41EE-90BA-FE5C06992C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8563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1118B-0DF2-4925-8CA7-1066D663442C}" type="datetime1">
              <a:rPr lang="en-US" smtClean="0"/>
              <a:t>4/14/2014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917B7-1BBC-4E65-B2A2-3A6A7742EA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251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1530917"/>
            <a:ext cx="4620260" cy="2634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4780" y="1530917"/>
            <a:ext cx="4620260" cy="2634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8D738-80F8-483D-A7AF-C6B367671AD5}" type="datetime1">
              <a:rPr lang="en-US" smtClean="0"/>
              <a:t>4/14/2014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24FB3-8AF7-433D-8257-10ACC6EF4A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9321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D2A4F-BDA7-445E-9FC8-42A8C80ABBD1}" type="datetime1">
              <a:rPr lang="en-US" smtClean="0"/>
              <a:t>4/14/2014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FC0D4-A028-424F-9CEB-625ED68318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5047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5" y="288725"/>
            <a:ext cx="3409421" cy="12287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1723" y="288727"/>
            <a:ext cx="5793317" cy="61891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165" y="1517487"/>
            <a:ext cx="3409421" cy="49603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B1758-36F2-4D64-9019-7C2304AABF99}" type="datetime1">
              <a:rPr lang="en-US" smtClean="0"/>
              <a:t>4/14/2014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E91A5-BD31-4CD4-9EE2-2E24F5B91B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89184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1260" y="5076192"/>
            <a:ext cx="6217920" cy="59927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31260" y="647953"/>
            <a:ext cx="6217920" cy="435102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1260" y="5675463"/>
            <a:ext cx="6217920" cy="85106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72F30-7AB5-4386-B62F-53253EBC6A27}" type="datetime1">
              <a:rPr lang="en-US" smtClean="0"/>
              <a:t>4/14/2014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CF7FB-E962-427F-B6F7-EBF3DB45BF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11434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EE455-97BB-4682-AC71-C6C9F4ED329D}" type="datetime1">
              <a:rPr lang="en-US" smtClean="0"/>
              <a:t>4/14/2014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58F75-7BFB-4D4E-89C7-0F5843C8F9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58612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13320" y="290405"/>
            <a:ext cx="2331720" cy="618744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" y="290405"/>
            <a:ext cx="6822440" cy="618744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E2F00-D361-4A2D-90D1-CC0EBE3A46CA}" type="datetime1">
              <a:rPr lang="en-US" smtClean="0"/>
              <a:t>4/14/2014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4EEEA-346A-48F4-BE5B-FF5E280271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607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" y="290407"/>
            <a:ext cx="9326880" cy="120861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1" y="1394868"/>
            <a:ext cx="4578880" cy="9048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1" y="2299732"/>
            <a:ext cx="4578880" cy="229909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64366" y="1394868"/>
            <a:ext cx="4580678" cy="9048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64366" y="2299732"/>
            <a:ext cx="4580678" cy="229909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50C1D-EF75-468C-B306-248C4C387080}" type="datetime1">
              <a:rPr lang="en-US" smtClean="0"/>
              <a:t>4/14/2014</a:t>
            </a:fld>
            <a:endParaRPr lang="en-GB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13B8B-1140-4F00-BAD0-9766D41677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820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1F846-591F-4B14-9319-0871D9956CF0}" type="datetime1">
              <a:rPr lang="en-US" smtClean="0"/>
              <a:t>4/14/2014</a:t>
            </a:fld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9A4D0-EB1C-424B-8458-14916A9A57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585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0784C-043C-4EAD-ACC8-749F5C482AE6}" type="datetime1">
              <a:rPr lang="en-US" smtClean="0"/>
              <a:t>4/14/2014</a:t>
            </a:fld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ACF1A-733F-4560-8D4A-34B641D889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895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5" y="288725"/>
            <a:ext cx="3409421" cy="12287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1723" y="288728"/>
            <a:ext cx="5793317" cy="30100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165" y="1517490"/>
            <a:ext cx="3409421" cy="3293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60213-3F55-4A89-9796-9C9618A328A1}" type="datetime1">
              <a:rPr lang="en-US" smtClean="0"/>
              <a:t>4/14/2014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EC2B6-7D68-4EEE-8405-E8598C9CF4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390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1260" y="5076192"/>
            <a:ext cx="6217920" cy="59927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31260" y="647953"/>
            <a:ext cx="6217920" cy="6340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1260" y="5675466"/>
            <a:ext cx="6217920" cy="3293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42A00-A46F-4D7C-9DBB-B9346E3C330B}" type="datetime1">
              <a:rPr lang="en-US" smtClean="0"/>
              <a:t>4/14/2014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47FDE-6568-4D54-A0C4-9EC8673097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415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403225"/>
            <a:ext cx="941387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1530350"/>
            <a:ext cx="9413875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9600" y="6577013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Line 5"/>
          <p:cNvSpPr>
            <a:spLocks noChangeShapeType="1"/>
          </p:cNvSpPr>
          <p:nvPr/>
        </p:nvSpPr>
        <p:spPr bwMode="auto">
          <a:xfrm flipH="1">
            <a:off x="517525" y="6365875"/>
            <a:ext cx="9328150" cy="0"/>
          </a:xfrm>
          <a:prstGeom prst="line">
            <a:avLst/>
          </a:prstGeom>
          <a:noFill/>
          <a:ln w="15875">
            <a:solidFill>
              <a:srgbClr val="B2C9D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447675" y="6519863"/>
            <a:ext cx="11430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4D75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2800">
                <a:solidFill>
                  <a:srgbClr val="004D75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2800">
                <a:solidFill>
                  <a:srgbClr val="004D75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2800">
                <a:solidFill>
                  <a:srgbClr val="004D75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2800">
                <a:solidFill>
                  <a:srgbClr val="004D75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4D75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4D75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4D75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4D75"/>
                </a:solidFill>
                <a:latin typeface="Verdana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sz="2400" smtClean="0">
              <a:solidFill>
                <a:schemeClr val="tx1"/>
              </a:solidFill>
              <a:latin typeface="Times" pitchFamily="48" charset="0"/>
            </a:endParaRPr>
          </a:p>
        </p:txBody>
      </p:sp>
      <p:sp>
        <p:nvSpPr>
          <p:cNvPr id="34816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7525" y="6561138"/>
            <a:ext cx="24193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fld id="{6A070358-F437-43D2-A96D-F46AF30603FB}" type="datetime1">
              <a:rPr lang="en-US" smtClean="0"/>
              <a:t>4/14/2014</a:t>
            </a:fld>
            <a:endParaRPr lang="en-GB"/>
          </a:p>
        </p:txBody>
      </p:sp>
      <p:sp>
        <p:nvSpPr>
          <p:cNvPr id="3481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2588" y="6561138"/>
            <a:ext cx="241776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B4824DC-B827-4AFB-B08E-1CC7628AAC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182" r:id="rId2"/>
    <p:sldLayoutId id="2147484183" r:id="rId3"/>
    <p:sldLayoutId id="2147484184" r:id="rId4"/>
    <p:sldLayoutId id="2147484185" r:id="rId5"/>
    <p:sldLayoutId id="2147484186" r:id="rId6"/>
    <p:sldLayoutId id="2147484187" r:id="rId7"/>
    <p:sldLayoutId id="2147484188" r:id="rId8"/>
    <p:sldLayoutId id="2147484189" r:id="rId9"/>
    <p:sldLayoutId id="2147484190" r:id="rId10"/>
    <p:sldLayoutId id="2147484191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4D7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4D75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4D75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4D75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4D75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4D75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4D75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4D75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4D75"/>
          </a:solidFill>
          <a:latin typeface="Verdana" pitchFamily="34" charset="0"/>
        </a:defRPr>
      </a:lvl9pPr>
    </p:titleStyle>
    <p:bodyStyle>
      <a:lvl1pPr marL="188913" indent="-188913" algn="l" rtl="0" eaLnBrk="0" fontAlgn="base" hangingPunct="0">
        <a:lnSpc>
          <a:spcPct val="110000"/>
        </a:lnSpc>
        <a:spcBef>
          <a:spcPct val="30000"/>
        </a:spcBef>
        <a:spcAft>
          <a:spcPct val="20000"/>
        </a:spcAft>
        <a:buChar char="•"/>
        <a:defRPr>
          <a:solidFill>
            <a:srgbClr val="004D75"/>
          </a:solidFill>
          <a:latin typeface="+mn-lt"/>
          <a:ea typeface="+mn-ea"/>
          <a:cs typeface="+mn-cs"/>
        </a:defRPr>
      </a:lvl1pPr>
      <a:lvl2pPr marL="379413" indent="-188913" algn="l" rtl="0" eaLnBrk="0" fontAlgn="base" hangingPunct="0">
        <a:lnSpc>
          <a:spcPct val="90000"/>
        </a:lnSpc>
        <a:spcBef>
          <a:spcPct val="20000"/>
        </a:spcBef>
        <a:spcAft>
          <a:spcPct val="10000"/>
        </a:spcAft>
        <a:buChar char="–"/>
        <a:defRPr sz="1500">
          <a:solidFill>
            <a:srgbClr val="004D75"/>
          </a:solidFill>
          <a:latin typeface="+mn-lt"/>
        </a:defRPr>
      </a:lvl2pPr>
      <a:lvl3pPr marL="530225" indent="-149225" algn="l" rtl="0" eaLnBrk="0" fontAlgn="base" hangingPunct="0">
        <a:lnSpc>
          <a:spcPct val="90000"/>
        </a:lnSpc>
        <a:spcBef>
          <a:spcPct val="20000"/>
        </a:spcBef>
        <a:spcAft>
          <a:spcPct val="20000"/>
        </a:spcAft>
        <a:buChar char="•"/>
        <a:defRPr sz="1200">
          <a:solidFill>
            <a:srgbClr val="004D75"/>
          </a:solidFill>
          <a:latin typeface="+mn-lt"/>
        </a:defRPr>
      </a:lvl3pPr>
      <a:lvl4pPr marL="862013" indent="-141288" algn="l" rtl="0" eaLnBrk="0" fontAlgn="base" hangingPunct="0">
        <a:lnSpc>
          <a:spcPct val="90000"/>
        </a:lnSpc>
        <a:spcBef>
          <a:spcPct val="20000"/>
        </a:spcBef>
        <a:spcAft>
          <a:spcPct val="20000"/>
        </a:spcAft>
        <a:buChar char="–"/>
        <a:defRPr sz="1200">
          <a:solidFill>
            <a:srgbClr val="004D75"/>
          </a:solidFill>
          <a:latin typeface="+mn-lt"/>
        </a:defRPr>
      </a:lvl4pPr>
      <a:lvl5pPr marL="1235075" indent="-182563" algn="l" rtl="0" eaLnBrk="0" fontAlgn="base" hangingPunct="0">
        <a:lnSpc>
          <a:spcPct val="90000"/>
        </a:lnSpc>
        <a:spcBef>
          <a:spcPct val="20000"/>
        </a:spcBef>
        <a:spcAft>
          <a:spcPct val="20000"/>
        </a:spcAft>
        <a:buChar char="»"/>
        <a:defRPr sz="1200">
          <a:solidFill>
            <a:srgbClr val="004D75"/>
          </a:solidFill>
          <a:latin typeface="+mn-lt"/>
        </a:defRPr>
      </a:lvl5pPr>
      <a:lvl6pPr marL="1692275" indent="-182563" algn="l" rtl="0" fontAlgn="base">
        <a:lnSpc>
          <a:spcPct val="90000"/>
        </a:lnSpc>
        <a:spcBef>
          <a:spcPct val="20000"/>
        </a:spcBef>
        <a:spcAft>
          <a:spcPct val="20000"/>
        </a:spcAft>
        <a:buChar char="»"/>
        <a:defRPr sz="1200">
          <a:solidFill>
            <a:srgbClr val="004D75"/>
          </a:solidFill>
          <a:latin typeface="+mn-lt"/>
        </a:defRPr>
      </a:lvl6pPr>
      <a:lvl7pPr marL="2149475" indent="-182563" algn="l" rtl="0" fontAlgn="base">
        <a:lnSpc>
          <a:spcPct val="90000"/>
        </a:lnSpc>
        <a:spcBef>
          <a:spcPct val="20000"/>
        </a:spcBef>
        <a:spcAft>
          <a:spcPct val="20000"/>
        </a:spcAft>
        <a:buChar char="»"/>
        <a:defRPr sz="1200">
          <a:solidFill>
            <a:srgbClr val="004D75"/>
          </a:solidFill>
          <a:latin typeface="+mn-lt"/>
        </a:defRPr>
      </a:lvl7pPr>
      <a:lvl8pPr marL="2606675" indent="-182563" algn="l" rtl="0" fontAlgn="base">
        <a:lnSpc>
          <a:spcPct val="90000"/>
        </a:lnSpc>
        <a:spcBef>
          <a:spcPct val="20000"/>
        </a:spcBef>
        <a:spcAft>
          <a:spcPct val="20000"/>
        </a:spcAft>
        <a:buChar char="»"/>
        <a:defRPr sz="1200">
          <a:solidFill>
            <a:srgbClr val="004D75"/>
          </a:solidFill>
          <a:latin typeface="+mn-lt"/>
        </a:defRPr>
      </a:lvl8pPr>
      <a:lvl9pPr marL="3063875" indent="-182563" algn="l" rtl="0" fontAlgn="base">
        <a:lnSpc>
          <a:spcPct val="90000"/>
        </a:lnSpc>
        <a:spcBef>
          <a:spcPct val="20000"/>
        </a:spcBef>
        <a:spcAft>
          <a:spcPct val="20000"/>
        </a:spcAft>
        <a:buChar char="»"/>
        <a:defRPr sz="1200">
          <a:solidFill>
            <a:srgbClr val="004D7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17525" y="290513"/>
            <a:ext cx="9328150" cy="120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7525" y="1692275"/>
            <a:ext cx="9328150" cy="478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7525" y="6721475"/>
            <a:ext cx="2419350" cy="3857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F8B48C9-046A-4738-A6FA-354A304AB257}" type="datetime1">
              <a:rPr lang="en-US" smtClean="0"/>
              <a:t>4/14/2014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0125" y="6721475"/>
            <a:ext cx="3282950" cy="3857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6325" y="6721475"/>
            <a:ext cx="2419350" cy="3857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3EA1778-8DCF-4B10-9D4E-1799C97240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2" r:id="rId1"/>
    <p:sldLayoutId id="2147484193" r:id="rId2"/>
    <p:sldLayoutId id="2147484194" r:id="rId3"/>
    <p:sldLayoutId id="2147484195" r:id="rId4"/>
    <p:sldLayoutId id="2147484196" r:id="rId5"/>
    <p:sldLayoutId id="2147484197" r:id="rId6"/>
    <p:sldLayoutId id="2147484198" r:id="rId7"/>
    <p:sldLayoutId id="2147484199" r:id="rId8"/>
    <p:sldLayoutId id="2147484200" r:id="rId9"/>
    <p:sldLayoutId id="2147484201" r:id="rId10"/>
    <p:sldLayoutId id="2147484202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17525" y="290513"/>
            <a:ext cx="9328150" cy="120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7525" y="1692275"/>
            <a:ext cx="9328150" cy="478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7525" y="6721475"/>
            <a:ext cx="2419350" cy="3857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FACA20E-562E-4174-B3A4-264C648D3221}" type="datetime1">
              <a:rPr lang="en-US" smtClean="0"/>
              <a:t>4/14/2014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0125" y="6721475"/>
            <a:ext cx="3282950" cy="3857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6325" y="6721475"/>
            <a:ext cx="2419350" cy="3857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97C2E55-99E0-4F1B-B6E6-6342FBE5A6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3" r:id="rId1"/>
    <p:sldLayoutId id="2147484204" r:id="rId2"/>
    <p:sldLayoutId id="2147484205" r:id="rId3"/>
    <p:sldLayoutId id="2147484206" r:id="rId4"/>
    <p:sldLayoutId id="2147484207" r:id="rId5"/>
    <p:sldLayoutId id="2147484208" r:id="rId6"/>
    <p:sldLayoutId id="2147484209" r:id="rId7"/>
    <p:sldLayoutId id="2147484210" r:id="rId8"/>
    <p:sldLayoutId id="2147484211" r:id="rId9"/>
    <p:sldLayoutId id="2147484212" r:id="rId10"/>
    <p:sldLayoutId id="2147484213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517525" y="290513"/>
            <a:ext cx="9328150" cy="120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7525" y="1692275"/>
            <a:ext cx="9328150" cy="478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7525" y="6721475"/>
            <a:ext cx="2419350" cy="3857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2EFE82E-EA80-4A2C-BDCA-68352D563267}" type="datetime1">
              <a:rPr lang="en-US" smtClean="0"/>
              <a:t>4/14/2014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0125" y="6721475"/>
            <a:ext cx="3282950" cy="3857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6325" y="6721475"/>
            <a:ext cx="2419350" cy="3857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FC9DC69-0EEE-418D-99E3-12FC70C0CF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4" r:id="rId1"/>
    <p:sldLayoutId id="2147484215" r:id="rId2"/>
    <p:sldLayoutId id="2147484216" r:id="rId3"/>
    <p:sldLayoutId id="2147484217" r:id="rId4"/>
    <p:sldLayoutId id="2147484218" r:id="rId5"/>
    <p:sldLayoutId id="2147484219" r:id="rId6"/>
    <p:sldLayoutId id="2147484220" r:id="rId7"/>
    <p:sldLayoutId id="2147484221" r:id="rId8"/>
    <p:sldLayoutId id="2147484222" r:id="rId9"/>
    <p:sldLayoutId id="2147484223" r:id="rId10"/>
    <p:sldLayoutId id="2147484224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tt.henn@ntu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mailto:nick.foard@ntu.ac.uk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guardian.com/politics/davidblunket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tu.ac.uk/apps/research/groups/22/home.aspx/project/148408/overview/young_people_and_politics_in_britain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src.ac.uk/my-esrc/grants/RES-000-22-4450/read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03307" y="1249586"/>
            <a:ext cx="10038056" cy="175126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GB" sz="4000" b="1" dirty="0">
                <a:solidFill>
                  <a:srgbClr val="FFFF99"/>
                </a:solidFill>
                <a:cs typeface="Times New Roman" pitchFamily="18" charset="0"/>
              </a:rPr>
              <a:t>Engaging young people in the democratic process</a:t>
            </a:r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17717" y="4849986"/>
            <a:ext cx="8156371" cy="2160240"/>
          </a:xfrm>
        </p:spPr>
        <p:txBody>
          <a:bodyPr>
            <a:normAutofit fontScale="25000" lnSpcReduction="20000"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GB" sz="8000" b="1" dirty="0">
                <a:cs typeface="Calibri" pitchFamily="34" charset="0"/>
              </a:rPr>
              <a:t>Matt Henn &amp; Nick Foard </a:t>
            </a:r>
          </a:p>
          <a:p>
            <a:pPr algn="r" eaLnBrk="1" hangingPunct="1">
              <a:lnSpc>
                <a:spcPct val="100000"/>
              </a:lnSpc>
            </a:pPr>
            <a:r>
              <a:rPr lang="en-GB" sz="8000" b="1" dirty="0">
                <a:cs typeface="Calibri" pitchFamily="34" charset="0"/>
              </a:rPr>
              <a:t>Nottingham Trent University </a:t>
            </a:r>
          </a:p>
          <a:p>
            <a:pPr algn="r" eaLnBrk="1" hangingPunct="1">
              <a:lnSpc>
                <a:spcPct val="100000"/>
              </a:lnSpc>
            </a:pPr>
            <a:r>
              <a:rPr lang="en-GB" sz="7200" b="1" u="sng" dirty="0">
                <a:cs typeface="Calibri" pitchFamily="34" charset="0"/>
                <a:hlinkClick r:id="rId3"/>
              </a:rPr>
              <a:t>matt.henn@ntu.ac.uk</a:t>
            </a:r>
            <a:endParaRPr lang="en-GB" sz="7200" b="1" u="sng" dirty="0">
              <a:cs typeface="Calibri" pitchFamily="34" charset="0"/>
            </a:endParaRPr>
          </a:p>
          <a:p>
            <a:pPr algn="r" eaLnBrk="1" hangingPunct="1">
              <a:lnSpc>
                <a:spcPct val="100000"/>
              </a:lnSpc>
            </a:pPr>
            <a:r>
              <a:rPr lang="en-GB" sz="7200" b="1" dirty="0">
                <a:cs typeface="Calibri" pitchFamily="34" charset="0"/>
                <a:hlinkClick r:id="rId4"/>
              </a:rPr>
              <a:t>nick.foard@ntu.ac.uk</a:t>
            </a:r>
            <a:endParaRPr lang="en-GB" sz="7200" b="1" dirty="0">
              <a:cs typeface="Calibri" pitchFamily="34" charset="0"/>
            </a:endParaRPr>
          </a:p>
          <a:p>
            <a:pPr algn="r" eaLnBrk="1" hangingPunct="1">
              <a:lnSpc>
                <a:spcPct val="100000"/>
              </a:lnSpc>
            </a:pPr>
            <a:endParaRPr lang="en-GB" sz="4500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algn="r" eaLnBrk="1" hangingPunct="1">
              <a:lnSpc>
                <a:spcPct val="100000"/>
              </a:lnSpc>
            </a:pPr>
            <a:endParaRPr lang="en-GB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 eaLnBrk="1" hangingPunct="1">
              <a:lnSpc>
                <a:spcPct val="100000"/>
              </a:lnSpc>
            </a:pPr>
            <a:r>
              <a:rPr lang="en-GB" sz="6400" b="1" dirty="0" smtClean="0">
                <a:ea typeface="Verdana" pitchFamily="34" charset="0"/>
                <a:cs typeface="Calibri" pitchFamily="34" charset="0"/>
              </a:rPr>
              <a:t>Economic and Social Research Council award RES-000-22-4450</a:t>
            </a:r>
            <a:endParaRPr lang="en-GB" sz="6400" b="1" dirty="0">
              <a:ea typeface="Verdana" pitchFamily="34" charset="0"/>
              <a:cs typeface="Calibri" pitchFamily="34" charset="0"/>
            </a:endParaRPr>
          </a:p>
        </p:txBody>
      </p:sp>
      <p:pic>
        <p:nvPicPr>
          <p:cNvPr id="3079" name="Picture 308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07" y="199758"/>
            <a:ext cx="994939" cy="961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 bwMode="auto">
          <a:xfrm>
            <a:off x="208838" y="3180170"/>
            <a:ext cx="9456026" cy="1271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648" tIns="50324" rIns="100648" bIns="50324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20000"/>
              </a:spcAft>
              <a:buFontTx/>
              <a:buNone/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79413" indent="-188913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10000"/>
              </a:spcAft>
              <a:buChar char="–"/>
              <a:defRPr sz="1500">
                <a:solidFill>
                  <a:srgbClr val="004D75"/>
                </a:solidFill>
                <a:latin typeface="+mn-lt"/>
              </a:defRPr>
            </a:lvl2pPr>
            <a:lvl3pPr marL="530225" indent="-149225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200">
                <a:solidFill>
                  <a:srgbClr val="004D75"/>
                </a:solidFill>
                <a:latin typeface="+mn-lt"/>
              </a:defRPr>
            </a:lvl3pPr>
            <a:lvl4pPr marL="862013" indent="-1412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–"/>
              <a:defRPr sz="1200">
                <a:solidFill>
                  <a:srgbClr val="004D75"/>
                </a:solidFill>
                <a:latin typeface="+mn-lt"/>
              </a:defRPr>
            </a:lvl4pPr>
            <a:lvl5pPr marL="1235075" indent="-182563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+mn-lt"/>
              </a:defRPr>
            </a:lvl5pPr>
            <a:lvl6pPr marL="1692275" indent="-182563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+mn-lt"/>
              </a:defRPr>
            </a:lvl6pPr>
            <a:lvl7pPr marL="2149475" indent="-182563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+mn-lt"/>
              </a:defRPr>
            </a:lvl7pPr>
            <a:lvl8pPr marL="2606675" indent="-182563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+mn-lt"/>
              </a:defRPr>
            </a:lvl8pPr>
            <a:lvl9pPr marL="3063875" indent="-182563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+mn-lt"/>
              </a:defRPr>
            </a:lvl9pPr>
          </a:lstStyle>
          <a:p>
            <a:pPr algn="r"/>
            <a:r>
              <a:rPr lang="en-GB" sz="2000" b="1" dirty="0" smtClean="0">
                <a:latin typeface="+mj-lt"/>
                <a:ea typeface="Verdana" pitchFamily="34" charset="0"/>
                <a:cs typeface="Verdana" pitchFamily="34" charset="0"/>
              </a:rPr>
              <a:t>Local Area Research and Intelligence Association</a:t>
            </a:r>
          </a:p>
          <a:p>
            <a:pPr algn="r"/>
            <a:r>
              <a:rPr lang="en-GB" sz="2000" b="1" dirty="0" smtClean="0">
                <a:latin typeface="+mj-lt"/>
                <a:ea typeface="Verdana" pitchFamily="34" charset="0"/>
                <a:cs typeface="Verdana" pitchFamily="34" charset="0"/>
              </a:rPr>
              <a:t>‘Community </a:t>
            </a:r>
            <a:r>
              <a:rPr lang="en-GB" sz="2000" b="1" dirty="0">
                <a:latin typeface="+mj-lt"/>
                <a:ea typeface="Verdana" pitchFamily="34" charset="0"/>
                <a:cs typeface="Verdana" pitchFamily="34" charset="0"/>
              </a:rPr>
              <a:t>engagement and the Individual Electoral Registration </a:t>
            </a:r>
            <a:r>
              <a:rPr lang="en-GB" sz="2000" b="1" dirty="0" smtClean="0">
                <a:latin typeface="+mj-lt"/>
                <a:ea typeface="Verdana" pitchFamily="34" charset="0"/>
                <a:cs typeface="Verdana" pitchFamily="34" charset="0"/>
              </a:rPr>
              <a:t>experience</a:t>
            </a:r>
            <a:r>
              <a:rPr lang="en-GB" sz="2000" b="1" dirty="0">
                <a:latin typeface="+mj-lt"/>
                <a:ea typeface="Verdana" pitchFamily="34" charset="0"/>
                <a:cs typeface="Verdana" pitchFamily="34" charset="0"/>
              </a:rPr>
              <a:t>’ 16 April </a:t>
            </a:r>
            <a:r>
              <a:rPr lang="en-GB" sz="2000" b="1" dirty="0" smtClean="0">
                <a:latin typeface="+mj-lt"/>
                <a:ea typeface="Verdana" pitchFamily="34" charset="0"/>
                <a:cs typeface="Verdana" pitchFamily="34" charset="0"/>
              </a:rPr>
              <a:t>2014</a:t>
            </a:r>
            <a:endParaRPr lang="en-GB" sz="2000" b="1" dirty="0"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1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120" y="403225"/>
            <a:ext cx="8984555" cy="1127125"/>
          </a:xfrm>
        </p:spPr>
        <p:txBody>
          <a:bodyPr/>
          <a:lstStyle/>
          <a:p>
            <a:r>
              <a:rPr lang="en-GB" b="1" dirty="0"/>
              <a:t>Why don’t young people vote</a:t>
            </a:r>
            <a:r>
              <a:rPr lang="en-GB" b="1" dirty="0" smtClean="0"/>
              <a:t>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5176" y="1650711"/>
            <a:ext cx="8541081" cy="3616326"/>
          </a:xfrm>
        </p:spPr>
        <p:txBody>
          <a:bodyPr>
            <a:noAutofit/>
          </a:bodyPr>
          <a:lstStyle/>
          <a:p>
            <a:r>
              <a:rPr lang="en-GB" dirty="0"/>
              <a:t>Majority (64%) considering voting at the next election</a:t>
            </a:r>
          </a:p>
          <a:p>
            <a:endParaRPr lang="en-GB" dirty="0"/>
          </a:p>
          <a:p>
            <a:r>
              <a:rPr lang="en-GB" dirty="0"/>
              <a:t>Overwhelming majority (81%) hold a negative view of the political classes; only 8% trust in parties; 7% trust in politicians. </a:t>
            </a:r>
          </a:p>
          <a:p>
            <a:endParaRPr lang="en-GB" dirty="0"/>
          </a:p>
          <a:p>
            <a:r>
              <a:rPr lang="en-GB" dirty="0"/>
              <a:t>Majority (57%) claim that although elections allow voters to express their opinions, they don't really change anything (only 15% disagreed). 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17C8-400A-4C8E-9A93-C38A28A7A1E1}" type="datetime1">
              <a:rPr lang="en-US" smtClean="0"/>
              <a:t>4/14/2014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246BF9-A6B8-44C1-B5BC-C48A4129D1D1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63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5" y="665331"/>
            <a:ext cx="8632825" cy="1134243"/>
          </a:xfrm>
        </p:spPr>
        <p:txBody>
          <a:bodyPr/>
          <a:lstStyle/>
          <a:p>
            <a:r>
              <a:rPr lang="en-GB" b="1" dirty="0" smtClean="0"/>
              <a:t>What are the options open to re-engage young people in the democratic process?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25" y="2092090"/>
            <a:ext cx="9128571" cy="3056221"/>
          </a:xfrm>
        </p:spPr>
        <p:txBody>
          <a:bodyPr/>
          <a:lstStyle/>
          <a:p>
            <a:r>
              <a:rPr lang="en-GB" dirty="0" smtClean="0"/>
              <a:t>Compulsory voting for young people?</a:t>
            </a:r>
            <a:endParaRPr lang="en-GB" dirty="0"/>
          </a:p>
          <a:p>
            <a:r>
              <a:rPr lang="en-GB" dirty="0"/>
              <a:t>A reduction of the voting age?</a:t>
            </a:r>
          </a:p>
          <a:p>
            <a:r>
              <a:rPr lang="en-GB" dirty="0"/>
              <a:t>Improve young people’s political literacy?</a:t>
            </a:r>
          </a:p>
          <a:p>
            <a:r>
              <a:rPr lang="en-GB" dirty="0" smtClean="0"/>
              <a:t>Make </a:t>
            </a:r>
            <a:r>
              <a:rPr lang="en-GB" dirty="0" smtClean="0"/>
              <a:t>voting easier?</a:t>
            </a:r>
          </a:p>
          <a:p>
            <a:r>
              <a:rPr lang="en-GB" dirty="0" smtClean="0"/>
              <a:t>Individual </a:t>
            </a:r>
            <a:r>
              <a:rPr lang="en-GB" dirty="0"/>
              <a:t>electoral registration?</a:t>
            </a:r>
          </a:p>
          <a:p>
            <a:r>
              <a:rPr lang="en-GB" dirty="0"/>
              <a:t>Electoral registration educational campaigns?</a:t>
            </a:r>
          </a:p>
          <a:p>
            <a:r>
              <a:rPr lang="en-GB" dirty="0"/>
              <a:t>Election-day registration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231E-86EC-46C0-AFFC-E816949CB2E2}" type="datetime1">
              <a:rPr lang="en-US" smtClean="0"/>
              <a:t>4/14/2014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246BF9-A6B8-44C1-B5BC-C48A4129D1D1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58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5" y="665331"/>
            <a:ext cx="8632825" cy="1134243"/>
          </a:xfrm>
        </p:spPr>
        <p:txBody>
          <a:bodyPr/>
          <a:lstStyle/>
          <a:p>
            <a:r>
              <a:rPr lang="en-GB" b="1" dirty="0" smtClean="0"/>
              <a:t>What are the options open to re-engage young people in the democratic process?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25" y="2092090"/>
            <a:ext cx="9128571" cy="3056221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Compulsory voting for young people?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 reduction of the voting age?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Improve young people’s political literacy?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Make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voting easier?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Individual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electoral registration?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Electoral registration educational campaigns?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Election-day registration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517525" y="6710998"/>
            <a:ext cx="2419350" cy="504825"/>
          </a:xfrm>
        </p:spPr>
        <p:txBody>
          <a:bodyPr/>
          <a:lstStyle/>
          <a:p>
            <a:fld id="{C30D231E-86EC-46C0-AFFC-E816949CB2E2}" type="datetime1">
              <a:rPr lang="en-US" smtClean="0"/>
              <a:t>4/14/2014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246BF9-A6B8-44C1-B5BC-C48A4129D1D1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33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5" y="721715"/>
            <a:ext cx="8994604" cy="1134243"/>
          </a:xfrm>
        </p:spPr>
        <p:txBody>
          <a:bodyPr/>
          <a:lstStyle/>
          <a:p>
            <a:r>
              <a:rPr lang="en-GB" b="1" dirty="0"/>
              <a:t>Table </a:t>
            </a:r>
            <a:r>
              <a:rPr lang="en-GB" b="1" dirty="0" smtClean="0"/>
              <a:t>1: </a:t>
            </a:r>
            <a:r>
              <a:rPr lang="en-GB" b="1" dirty="0"/>
              <a:t>Compulsory voting by voting behaviour at the 2010 General Election (%)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1706010"/>
              </p:ext>
            </p:extLst>
          </p:nvPr>
        </p:nvGraphicFramePr>
        <p:xfrm>
          <a:off x="514788" y="2761754"/>
          <a:ext cx="9562407" cy="36485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03091"/>
                <a:gridCol w="2303653"/>
                <a:gridCol w="2155663"/>
              </a:tblGrid>
              <a:tr h="1494160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US" sz="1800" b="1" dirty="0">
                          <a:solidFill>
                            <a:srgbClr val="004D75"/>
                          </a:solidFill>
                          <a:effectLst/>
                        </a:rPr>
                        <a:t>Would you be more likely or less likely to vote in the future if voting was compulsory?</a:t>
                      </a:r>
                      <a:endParaRPr lang="en-GB" sz="1800" b="1" dirty="0">
                        <a:solidFill>
                          <a:srgbClr val="004D75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b="1" dirty="0">
                          <a:solidFill>
                            <a:srgbClr val="004D75"/>
                          </a:solidFill>
                          <a:effectLst/>
                        </a:rPr>
                        <a:t>Voted at the 2010 General Election</a:t>
                      </a:r>
                      <a:endParaRPr lang="en-GB" sz="1800" b="1" dirty="0">
                        <a:solidFill>
                          <a:srgbClr val="004D75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b="1" dirty="0">
                          <a:solidFill>
                            <a:srgbClr val="004D75"/>
                          </a:solidFill>
                          <a:effectLst/>
                        </a:rPr>
                        <a:t>Did not vote at the 2010 General Election</a:t>
                      </a:r>
                      <a:endParaRPr lang="en-GB" sz="1800" b="1" dirty="0">
                        <a:solidFill>
                          <a:srgbClr val="004D75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1983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US" sz="1800" b="0" dirty="0">
                          <a:solidFill>
                            <a:srgbClr val="004D75"/>
                          </a:solidFill>
                          <a:effectLst/>
                        </a:rPr>
                        <a:t>More likely</a:t>
                      </a:r>
                      <a:endParaRPr lang="en-GB" sz="1800" b="0" dirty="0">
                        <a:solidFill>
                          <a:srgbClr val="004D75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b="0" dirty="0">
                          <a:solidFill>
                            <a:srgbClr val="004D75"/>
                          </a:solidFill>
                          <a:effectLst/>
                        </a:rPr>
                        <a:t>46</a:t>
                      </a:r>
                      <a:endParaRPr lang="en-GB" sz="1800" b="0" dirty="0">
                        <a:solidFill>
                          <a:srgbClr val="004D75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b="0" dirty="0">
                          <a:solidFill>
                            <a:srgbClr val="004D75"/>
                          </a:solidFill>
                          <a:effectLst/>
                        </a:rPr>
                        <a:t>50</a:t>
                      </a:r>
                      <a:endParaRPr lang="en-GB" sz="1800" b="0" dirty="0">
                        <a:solidFill>
                          <a:srgbClr val="004D75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5291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US" sz="1800" b="0" dirty="0">
                          <a:solidFill>
                            <a:srgbClr val="004D75"/>
                          </a:solidFill>
                          <a:effectLst/>
                        </a:rPr>
                        <a:t>Make no difference</a:t>
                      </a:r>
                      <a:endParaRPr lang="en-GB" sz="1800" b="0" dirty="0">
                        <a:solidFill>
                          <a:srgbClr val="004D75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b="0" dirty="0">
                          <a:solidFill>
                            <a:srgbClr val="004D75"/>
                          </a:solidFill>
                          <a:effectLst/>
                        </a:rPr>
                        <a:t>44</a:t>
                      </a:r>
                      <a:endParaRPr lang="en-GB" sz="1800" b="0" dirty="0">
                        <a:solidFill>
                          <a:srgbClr val="004D75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28</a:t>
                      </a:r>
                      <a:endParaRPr lang="en-GB" sz="18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073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US" sz="1800" b="0" dirty="0">
                          <a:solidFill>
                            <a:srgbClr val="004D75"/>
                          </a:solidFill>
                          <a:effectLst/>
                        </a:rPr>
                        <a:t>Less likely</a:t>
                      </a:r>
                      <a:endParaRPr lang="en-GB" sz="1800" b="0" dirty="0">
                        <a:solidFill>
                          <a:srgbClr val="004D75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en-GB" sz="18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en-GB" sz="18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994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US" sz="1800" b="0" dirty="0">
                          <a:solidFill>
                            <a:srgbClr val="004D75"/>
                          </a:solidFill>
                          <a:effectLst/>
                        </a:rPr>
                        <a:t>Don’t know</a:t>
                      </a:r>
                      <a:endParaRPr lang="en-GB" sz="1800" b="0" dirty="0">
                        <a:solidFill>
                          <a:srgbClr val="004D75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b="0" dirty="0">
                          <a:solidFill>
                            <a:srgbClr val="004D75"/>
                          </a:solidFill>
                          <a:effectLst/>
                        </a:rPr>
                        <a:t>4</a:t>
                      </a:r>
                      <a:endParaRPr lang="en-GB" sz="1800" b="0" dirty="0">
                        <a:solidFill>
                          <a:srgbClr val="004D75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b="0" dirty="0">
                          <a:solidFill>
                            <a:srgbClr val="004D75"/>
                          </a:solidFill>
                          <a:effectLst/>
                        </a:rPr>
                        <a:t>10</a:t>
                      </a:r>
                      <a:endParaRPr lang="en-GB" sz="1800" b="0" dirty="0">
                        <a:solidFill>
                          <a:srgbClr val="004D75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A0E73-F75F-486E-B3EC-D8420FD4DD48}" type="datetime1">
              <a:rPr lang="en-US" smtClean="0"/>
              <a:t>4/14/2014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246BF9-A6B8-44C1-B5BC-C48A4129D1D1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40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932" y="721715"/>
            <a:ext cx="8462092" cy="1134243"/>
          </a:xfrm>
        </p:spPr>
        <p:txBody>
          <a:bodyPr/>
          <a:lstStyle/>
          <a:p>
            <a:r>
              <a:rPr lang="en-US" b="1" dirty="0"/>
              <a:t>Table </a:t>
            </a:r>
            <a:r>
              <a:rPr lang="en-US" b="1" dirty="0" smtClean="0"/>
              <a:t>2: </a:t>
            </a:r>
            <a:r>
              <a:rPr lang="en-US" b="1" dirty="0"/>
              <a:t>Compulsory voting by likelihood to vote at the next General Election (%)</a:t>
            </a:r>
            <a:endParaRPr lang="en-GB" b="1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0047811"/>
              </p:ext>
            </p:extLst>
          </p:nvPr>
        </p:nvGraphicFramePr>
        <p:xfrm>
          <a:off x="517525" y="2761754"/>
          <a:ext cx="9523077" cy="36560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09488"/>
                <a:gridCol w="1476390"/>
                <a:gridCol w="1477432"/>
                <a:gridCol w="1659767"/>
              </a:tblGrid>
              <a:tr h="1312282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US" sz="1800" b="1" dirty="0">
                          <a:solidFill>
                            <a:srgbClr val="004D75"/>
                          </a:solidFill>
                          <a:effectLst/>
                        </a:rPr>
                        <a:t>Would you be more likely or less likely to vote in the future if voting was compulsory?</a:t>
                      </a:r>
                      <a:endParaRPr lang="en-GB" sz="1800" b="1" dirty="0">
                        <a:solidFill>
                          <a:srgbClr val="004D75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b="1">
                          <a:solidFill>
                            <a:srgbClr val="004D75"/>
                          </a:solidFill>
                          <a:effectLst/>
                        </a:rPr>
                        <a:t>All</a:t>
                      </a:r>
                      <a:endParaRPr lang="en-GB" sz="1800" b="1">
                        <a:solidFill>
                          <a:srgbClr val="004D75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b="1">
                          <a:solidFill>
                            <a:srgbClr val="004D75"/>
                          </a:solidFill>
                          <a:effectLst/>
                        </a:rPr>
                        <a:t>Very likely to vote</a:t>
                      </a:r>
                      <a:endParaRPr lang="en-GB" sz="1800" b="1">
                        <a:solidFill>
                          <a:srgbClr val="004D75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b="1">
                          <a:solidFill>
                            <a:srgbClr val="004D75"/>
                          </a:solidFill>
                          <a:effectLst/>
                        </a:rPr>
                        <a:t>Very unlikely to vote</a:t>
                      </a:r>
                      <a:endParaRPr lang="en-GB" sz="1800" b="1">
                        <a:solidFill>
                          <a:srgbClr val="004D75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2275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US" sz="1800" b="0" dirty="0">
                          <a:solidFill>
                            <a:srgbClr val="004D75"/>
                          </a:solidFill>
                          <a:effectLst/>
                        </a:rPr>
                        <a:t>More likely</a:t>
                      </a:r>
                      <a:endParaRPr lang="en-GB" sz="1800" b="0" dirty="0">
                        <a:solidFill>
                          <a:srgbClr val="004D75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b="0" dirty="0">
                          <a:solidFill>
                            <a:srgbClr val="004D75"/>
                          </a:solidFill>
                          <a:effectLst/>
                        </a:rPr>
                        <a:t>47</a:t>
                      </a:r>
                      <a:endParaRPr lang="en-GB" sz="1800" b="0" dirty="0">
                        <a:solidFill>
                          <a:srgbClr val="004D75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b="0" dirty="0">
                          <a:solidFill>
                            <a:srgbClr val="004D75"/>
                          </a:solidFill>
                          <a:effectLst/>
                        </a:rPr>
                        <a:t>50</a:t>
                      </a:r>
                      <a:endParaRPr lang="en-GB" sz="1800" b="0" dirty="0">
                        <a:solidFill>
                          <a:srgbClr val="004D75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b="0">
                          <a:solidFill>
                            <a:srgbClr val="004D75"/>
                          </a:solidFill>
                          <a:effectLst/>
                        </a:rPr>
                        <a:t>32</a:t>
                      </a:r>
                      <a:endParaRPr lang="en-GB" sz="1800" b="0">
                        <a:solidFill>
                          <a:srgbClr val="004D75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1479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US" sz="1800" b="0" dirty="0">
                          <a:solidFill>
                            <a:srgbClr val="004D75"/>
                          </a:solidFill>
                          <a:effectLst/>
                        </a:rPr>
                        <a:t>Make no difference</a:t>
                      </a:r>
                      <a:endParaRPr lang="en-GB" sz="1800" b="0" dirty="0">
                        <a:solidFill>
                          <a:srgbClr val="004D75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b="0" dirty="0">
                          <a:solidFill>
                            <a:srgbClr val="004D75"/>
                          </a:solidFill>
                          <a:effectLst/>
                        </a:rPr>
                        <a:t>39</a:t>
                      </a:r>
                      <a:endParaRPr lang="en-GB" sz="1800" b="0" dirty="0">
                        <a:solidFill>
                          <a:srgbClr val="004D75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b="0" dirty="0">
                          <a:solidFill>
                            <a:srgbClr val="004D75"/>
                          </a:solidFill>
                          <a:effectLst/>
                        </a:rPr>
                        <a:t>42</a:t>
                      </a:r>
                      <a:endParaRPr lang="en-GB" sz="1800" b="0" dirty="0">
                        <a:solidFill>
                          <a:srgbClr val="004D75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38</a:t>
                      </a:r>
                      <a:endParaRPr lang="en-GB" sz="18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9944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US" sz="1800" b="0" dirty="0">
                          <a:solidFill>
                            <a:srgbClr val="004D75"/>
                          </a:solidFill>
                          <a:effectLst/>
                        </a:rPr>
                        <a:t>Less likely</a:t>
                      </a:r>
                      <a:endParaRPr lang="en-GB" sz="1800" b="0" dirty="0">
                        <a:solidFill>
                          <a:srgbClr val="004D75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b="0" dirty="0">
                          <a:solidFill>
                            <a:srgbClr val="004D75"/>
                          </a:solidFill>
                          <a:effectLst/>
                        </a:rPr>
                        <a:t>8</a:t>
                      </a:r>
                      <a:endParaRPr lang="en-GB" sz="1800" b="0" dirty="0">
                        <a:solidFill>
                          <a:srgbClr val="004D75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b="0" dirty="0">
                          <a:solidFill>
                            <a:srgbClr val="004D75"/>
                          </a:solidFill>
                          <a:effectLst/>
                        </a:rPr>
                        <a:t>5</a:t>
                      </a:r>
                      <a:endParaRPr lang="en-GB" sz="1800" b="0" dirty="0">
                        <a:solidFill>
                          <a:srgbClr val="004D75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20</a:t>
                      </a:r>
                      <a:endParaRPr lang="en-GB" sz="18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0065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US" sz="1800" b="0" dirty="0">
                          <a:solidFill>
                            <a:srgbClr val="004D75"/>
                          </a:solidFill>
                          <a:effectLst/>
                        </a:rPr>
                        <a:t>Don’t know</a:t>
                      </a:r>
                      <a:endParaRPr lang="en-GB" sz="1800" b="0" dirty="0">
                        <a:solidFill>
                          <a:srgbClr val="004D75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b="0" dirty="0">
                          <a:solidFill>
                            <a:srgbClr val="004D75"/>
                          </a:solidFill>
                          <a:effectLst/>
                        </a:rPr>
                        <a:t>6</a:t>
                      </a:r>
                      <a:endParaRPr lang="en-GB" sz="1800" b="0" dirty="0">
                        <a:solidFill>
                          <a:srgbClr val="004D75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b="0" dirty="0">
                          <a:solidFill>
                            <a:srgbClr val="004D75"/>
                          </a:solidFill>
                          <a:effectLst/>
                        </a:rPr>
                        <a:t>2</a:t>
                      </a:r>
                      <a:endParaRPr lang="en-GB" sz="1800" b="0" dirty="0">
                        <a:solidFill>
                          <a:srgbClr val="004D75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b="0" dirty="0">
                          <a:solidFill>
                            <a:srgbClr val="004D75"/>
                          </a:solidFill>
                          <a:effectLst/>
                        </a:rPr>
                        <a:t>10</a:t>
                      </a:r>
                      <a:endParaRPr lang="en-GB" sz="1800" b="0" dirty="0">
                        <a:solidFill>
                          <a:srgbClr val="004D75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A8FD-FB35-44F6-A65E-BFE62743C7EA}" type="datetime1">
              <a:rPr lang="en-US" smtClean="0"/>
              <a:t>4/14/2014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246BF9-A6B8-44C1-B5BC-C48A4129D1D1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38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5" y="665331"/>
            <a:ext cx="8632825" cy="1134243"/>
          </a:xfrm>
        </p:spPr>
        <p:txBody>
          <a:bodyPr/>
          <a:lstStyle/>
          <a:p>
            <a:r>
              <a:rPr lang="en-GB" b="1" dirty="0" smtClean="0"/>
              <a:t>What are the options open to re-engage young people in the democratic process?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25" y="2092090"/>
            <a:ext cx="9128571" cy="3056221"/>
          </a:xfrm>
        </p:spPr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Compulsory voting for young people?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b="1" dirty="0">
                <a:solidFill>
                  <a:srgbClr val="FF0000"/>
                </a:solidFill>
              </a:rPr>
              <a:t>A reduction of the voting age?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Improve young people’s political literacy?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Make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voting easier?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Individual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electoral registration?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Electoral registration educational campaigns?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Election-day registration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231E-86EC-46C0-AFFC-E816949CB2E2}" type="datetime1">
              <a:rPr lang="en-US" smtClean="0"/>
              <a:t>4/14/2014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246BF9-A6B8-44C1-B5BC-C48A4129D1D1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64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5" y="665331"/>
            <a:ext cx="8632825" cy="1134243"/>
          </a:xfrm>
        </p:spPr>
        <p:txBody>
          <a:bodyPr/>
          <a:lstStyle/>
          <a:p>
            <a:r>
              <a:rPr lang="en-GB" b="1" dirty="0" smtClean="0"/>
              <a:t>What are the options open to re-engage young people in the democratic process?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25" y="2092090"/>
            <a:ext cx="9128571" cy="3056221"/>
          </a:xfrm>
        </p:spPr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Compulsory voting for young people?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 reduction of the voting age?</a:t>
            </a:r>
          </a:p>
          <a:p>
            <a:r>
              <a:rPr lang="en-GB" b="1" dirty="0">
                <a:solidFill>
                  <a:srgbClr val="FF0000"/>
                </a:solidFill>
              </a:rPr>
              <a:t>Improve young people’s political literacy?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Make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voting easier?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Individual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electoral registration?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Electoral registration educational campaigns?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Election-day registration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231E-86EC-46C0-AFFC-E816949CB2E2}" type="datetime1">
              <a:rPr lang="en-US" smtClean="0"/>
              <a:t>4/14/2014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246BF9-A6B8-44C1-B5BC-C48A4129D1D1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1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5" y="665331"/>
            <a:ext cx="8632825" cy="1134243"/>
          </a:xfrm>
        </p:spPr>
        <p:txBody>
          <a:bodyPr/>
          <a:lstStyle/>
          <a:p>
            <a:r>
              <a:rPr lang="en-GB" b="1" dirty="0" smtClean="0"/>
              <a:t>What are the options open to re-engage young people in the democratic process?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25" y="2092090"/>
            <a:ext cx="9128571" cy="3056221"/>
          </a:xfrm>
        </p:spPr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Compulsory voting for young people?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 reduction of the voting age?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Improve young people’s political literacy?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Make </a:t>
            </a:r>
            <a:r>
              <a:rPr lang="en-GB" b="1" dirty="0" smtClean="0">
                <a:solidFill>
                  <a:srgbClr val="FF0000"/>
                </a:solidFill>
              </a:rPr>
              <a:t>voting easier?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Individual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electoral registration?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Electoral registration educational campaigns?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Election-day registration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231E-86EC-46C0-AFFC-E816949CB2E2}" type="datetime1">
              <a:rPr lang="en-US" smtClean="0"/>
              <a:t>4/14/2014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246BF9-A6B8-44C1-B5BC-C48A4129D1D1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35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5" y="457498"/>
            <a:ext cx="8192468" cy="1134243"/>
          </a:xfrm>
        </p:spPr>
        <p:txBody>
          <a:bodyPr/>
          <a:lstStyle/>
          <a:p>
            <a:r>
              <a:rPr lang="en-US" b="1" dirty="0"/>
              <a:t>Table </a:t>
            </a:r>
            <a:r>
              <a:rPr lang="en-US" b="1" dirty="0" smtClean="0"/>
              <a:t>3: </a:t>
            </a:r>
            <a:r>
              <a:rPr lang="en-US" b="1" dirty="0"/>
              <a:t>Proposals to increase voter turnout </a:t>
            </a:r>
            <a:r>
              <a:rPr lang="en-US" b="1" dirty="0" smtClean="0"/>
              <a:t>(%)</a:t>
            </a:r>
            <a:endParaRPr lang="en-GB" b="1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0272945"/>
              </p:ext>
            </p:extLst>
          </p:nvPr>
        </p:nvGraphicFramePr>
        <p:xfrm>
          <a:off x="546517" y="1856542"/>
          <a:ext cx="9523077" cy="46206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23115"/>
                <a:gridCol w="1296144"/>
                <a:gridCol w="1224136"/>
                <a:gridCol w="1008112"/>
                <a:gridCol w="1071570"/>
              </a:tblGrid>
              <a:tr h="936104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US" sz="1800" b="1" kern="1200" dirty="0">
                          <a:solidFill>
                            <a:srgbClr val="004D7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Would you be more likely or less likely to vote in the future if:</a:t>
                      </a:r>
                      <a:endParaRPr lang="en-GB" sz="1800" b="1" kern="1200" dirty="0">
                        <a:solidFill>
                          <a:srgbClr val="004D7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b="1" kern="1200" dirty="0">
                          <a:solidFill>
                            <a:srgbClr val="004D7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More likely</a:t>
                      </a:r>
                      <a:endParaRPr lang="en-GB" sz="1800" b="1" kern="1200" dirty="0">
                        <a:solidFill>
                          <a:srgbClr val="004D7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b="1" kern="1200" dirty="0">
                          <a:solidFill>
                            <a:srgbClr val="004D7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800" b="1" kern="1200" dirty="0">
                        <a:solidFill>
                          <a:srgbClr val="004D7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b="1" kern="1200" dirty="0">
                          <a:solidFill>
                            <a:srgbClr val="004D7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no </a:t>
                      </a:r>
                      <a:r>
                        <a:rPr lang="en-US" sz="1800" b="1" kern="1200" dirty="0" err="1" smtClean="0">
                          <a:solidFill>
                            <a:srgbClr val="004D7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diff’nce</a:t>
                      </a:r>
                      <a:endParaRPr lang="en-GB" sz="1800" b="1" kern="1200" dirty="0">
                        <a:solidFill>
                          <a:srgbClr val="004D7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b="1" kern="1200" dirty="0">
                          <a:solidFill>
                            <a:srgbClr val="004D7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Less likely</a:t>
                      </a:r>
                      <a:endParaRPr lang="en-GB" sz="1800" b="1" kern="1200" dirty="0">
                        <a:solidFill>
                          <a:srgbClr val="004D7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b="1" kern="1200" dirty="0">
                          <a:solidFill>
                            <a:srgbClr val="004D7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Don’t know</a:t>
                      </a:r>
                      <a:endParaRPr lang="en-GB" sz="1800" b="1" kern="1200" dirty="0">
                        <a:solidFill>
                          <a:srgbClr val="004D7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1479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US" sz="1800" kern="1200" dirty="0">
                          <a:solidFill>
                            <a:srgbClr val="004D75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You were able to vote in a public place such as a supermarket?</a:t>
                      </a:r>
                      <a:endParaRPr lang="en-GB" sz="1800" kern="1200" dirty="0">
                        <a:solidFill>
                          <a:srgbClr val="004D75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kern="1200" dirty="0">
                          <a:solidFill>
                            <a:srgbClr val="004D75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800" kern="1200" dirty="0">
                        <a:solidFill>
                          <a:srgbClr val="004D75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kern="1200" dirty="0">
                          <a:solidFill>
                            <a:srgbClr val="004D75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en-GB" sz="1800" kern="1200" dirty="0">
                        <a:solidFill>
                          <a:srgbClr val="004D75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kern="1200">
                          <a:solidFill>
                            <a:srgbClr val="004D75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800" kern="1200">
                        <a:solidFill>
                          <a:srgbClr val="004D75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kern="1200" dirty="0">
                          <a:solidFill>
                            <a:srgbClr val="004D75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800" kern="1200" dirty="0">
                        <a:solidFill>
                          <a:srgbClr val="004D75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9944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US" sz="1800" kern="1200" dirty="0">
                          <a:solidFill>
                            <a:srgbClr val="004D75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You were able to vote over more than one day (including weekends)?</a:t>
                      </a:r>
                      <a:endParaRPr lang="en-GB" sz="1800" kern="1200" dirty="0">
                        <a:solidFill>
                          <a:srgbClr val="004D75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kern="1200">
                          <a:solidFill>
                            <a:srgbClr val="004D75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en-GB" sz="1800" kern="1200">
                        <a:solidFill>
                          <a:srgbClr val="004D75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kern="1200" dirty="0">
                          <a:solidFill>
                            <a:srgbClr val="004D75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GB" sz="1800" kern="1200" dirty="0">
                        <a:solidFill>
                          <a:srgbClr val="004D75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kern="1200">
                          <a:solidFill>
                            <a:srgbClr val="004D75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800" kern="1200">
                        <a:solidFill>
                          <a:srgbClr val="004D75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kern="1200" dirty="0">
                          <a:solidFill>
                            <a:srgbClr val="004D75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800" kern="1200" dirty="0">
                        <a:solidFill>
                          <a:srgbClr val="004D75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0065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US" sz="1800" kern="1200" dirty="0">
                          <a:solidFill>
                            <a:srgbClr val="004D75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Polling stations were open for 24 hours?</a:t>
                      </a:r>
                      <a:endParaRPr lang="en-GB" sz="1800" kern="1200" dirty="0">
                        <a:solidFill>
                          <a:srgbClr val="004D75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kern="1200" dirty="0">
                          <a:solidFill>
                            <a:srgbClr val="004D75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en-GB" sz="1800" kern="1200" dirty="0">
                        <a:solidFill>
                          <a:srgbClr val="004D75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kern="1200" dirty="0">
                          <a:solidFill>
                            <a:srgbClr val="004D75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en-GB" sz="1800" kern="1200" dirty="0">
                        <a:solidFill>
                          <a:srgbClr val="004D75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kern="1200" dirty="0">
                          <a:solidFill>
                            <a:srgbClr val="004D75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800" kern="1200" dirty="0">
                        <a:solidFill>
                          <a:srgbClr val="004D75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kern="1200" dirty="0">
                          <a:solidFill>
                            <a:srgbClr val="004D75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800" kern="1200" dirty="0">
                        <a:solidFill>
                          <a:srgbClr val="004D75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0065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US" sz="1800" kern="1200" dirty="0">
                          <a:solidFill>
                            <a:srgbClr val="004D75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You were able to vote by post?</a:t>
                      </a:r>
                      <a:endParaRPr lang="en-GB" sz="1800" kern="1200" dirty="0">
                        <a:solidFill>
                          <a:srgbClr val="004D75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kern="1200" dirty="0">
                          <a:solidFill>
                            <a:srgbClr val="004D75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en-GB" sz="1800" kern="1200" dirty="0">
                        <a:solidFill>
                          <a:srgbClr val="004D75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kern="1200" dirty="0">
                          <a:solidFill>
                            <a:srgbClr val="004D75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en-GB" sz="1800" kern="1200" dirty="0">
                        <a:solidFill>
                          <a:srgbClr val="004D75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kern="1200" dirty="0">
                          <a:solidFill>
                            <a:srgbClr val="004D75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800" kern="1200" dirty="0">
                        <a:solidFill>
                          <a:srgbClr val="004D75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kern="1200" dirty="0">
                          <a:solidFill>
                            <a:srgbClr val="004D75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800" kern="1200" dirty="0">
                        <a:solidFill>
                          <a:srgbClr val="004D75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0065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kern="1200" dirty="0">
                          <a:solidFill>
                            <a:srgbClr val="004D75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You were able to vote by phone (including by text message or smart phone app)?</a:t>
                      </a:r>
                      <a:endParaRPr lang="en-GB" sz="1800" kern="1200" dirty="0">
                        <a:solidFill>
                          <a:srgbClr val="004D75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kern="1200">
                          <a:solidFill>
                            <a:srgbClr val="004D75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en-GB" sz="1800" kern="1200">
                        <a:solidFill>
                          <a:srgbClr val="004D75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kern="1200" dirty="0">
                          <a:solidFill>
                            <a:srgbClr val="004D75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en-GB" sz="1800" kern="1200" dirty="0">
                        <a:solidFill>
                          <a:srgbClr val="004D75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kern="1200" dirty="0">
                          <a:solidFill>
                            <a:srgbClr val="004D75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800" kern="1200" dirty="0">
                        <a:solidFill>
                          <a:srgbClr val="004D75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kern="1200" dirty="0">
                          <a:solidFill>
                            <a:srgbClr val="004D75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800" kern="1200" dirty="0">
                        <a:solidFill>
                          <a:srgbClr val="004D75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0065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kern="1200" dirty="0">
                          <a:solidFill>
                            <a:srgbClr val="004D75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You were able to vote via the Internet or digital TV?</a:t>
                      </a:r>
                      <a:endParaRPr lang="en-GB" sz="1800" kern="1200" dirty="0">
                        <a:solidFill>
                          <a:srgbClr val="004D75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en-GB" sz="18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kern="1200">
                          <a:solidFill>
                            <a:srgbClr val="004D75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GB" sz="1800" kern="1200">
                        <a:solidFill>
                          <a:srgbClr val="004D75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kern="1200" dirty="0">
                          <a:solidFill>
                            <a:srgbClr val="004D75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800" kern="1200" dirty="0">
                        <a:solidFill>
                          <a:srgbClr val="004D75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800" kern="1200" dirty="0">
                          <a:solidFill>
                            <a:srgbClr val="004D75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800" kern="1200" dirty="0">
                        <a:solidFill>
                          <a:srgbClr val="004D75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A8FD-FB35-44F6-A65E-BFE62743C7EA}" type="datetime1">
              <a:rPr lang="en-US" smtClean="0"/>
              <a:t>4/14/2014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246BF9-A6B8-44C1-B5BC-C48A4129D1D1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92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5" y="665331"/>
            <a:ext cx="8632825" cy="1134243"/>
          </a:xfrm>
        </p:spPr>
        <p:txBody>
          <a:bodyPr/>
          <a:lstStyle/>
          <a:p>
            <a:r>
              <a:rPr lang="en-GB" b="1" dirty="0" smtClean="0"/>
              <a:t>What are the options open to re-engage young people in the democratic process?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25" y="2092090"/>
            <a:ext cx="9128571" cy="3499420"/>
          </a:xfrm>
        </p:spPr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Compulsory voting for young people?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 reduction of the voting age?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Improve young people’s political literacy?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More intervention by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the political parties and professional politicians? 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Make voting easier?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Individual </a:t>
            </a:r>
            <a:r>
              <a:rPr lang="en-GB" b="1" dirty="0">
                <a:solidFill>
                  <a:srgbClr val="FF0000"/>
                </a:solidFill>
              </a:rPr>
              <a:t>electoral registration?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Electoral registration educational campaigns?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Election-day registration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231E-86EC-46C0-AFFC-E816949CB2E2}" type="datetime1">
              <a:rPr lang="en-US" smtClean="0"/>
              <a:t>4/14/2014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246BF9-A6B8-44C1-B5BC-C48A4129D1D1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66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708" y="1161646"/>
            <a:ext cx="8099211" cy="1351337"/>
          </a:xfrm>
        </p:spPr>
        <p:txBody>
          <a:bodyPr/>
          <a:lstStyle/>
          <a:p>
            <a:r>
              <a:rPr lang="en-GB" b="1" dirty="0" smtClean="0"/>
              <a:t>Overview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1708" y="2492673"/>
            <a:ext cx="7666313" cy="3334576"/>
          </a:xfrm>
        </p:spPr>
        <p:txBody>
          <a:bodyPr>
            <a:normAutofit/>
          </a:bodyPr>
          <a:lstStyle/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800" dirty="0" smtClean="0"/>
              <a:t>Electoral participation rates in context</a:t>
            </a:r>
            <a:endParaRPr lang="en-GB" sz="1800" dirty="0" smtClean="0"/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800" dirty="0" smtClean="0"/>
              <a:t>Who are the non-voters?</a:t>
            </a:r>
            <a:endParaRPr lang="en-GB" sz="1800" dirty="0"/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Is youth non-voting a problem</a:t>
            </a:r>
            <a:r>
              <a:rPr lang="en-GB" sz="1800" dirty="0" smtClean="0"/>
              <a:t>?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800" dirty="0" smtClean="0"/>
              <a:t>Nottingham Trent University research project</a:t>
            </a:r>
            <a:endParaRPr lang="en-GB" sz="1800" dirty="0"/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Why don’t young people vote?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What are the policy options?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GB" sz="1530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/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265D-EA88-4DAD-B9BF-A0326214D34E}" type="datetime1">
              <a:rPr lang="en-US" smtClean="0"/>
              <a:t>4/14/2014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246BF9-A6B8-44C1-B5BC-C48A4129D1D1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60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5" y="665331"/>
            <a:ext cx="8632825" cy="1134243"/>
          </a:xfrm>
        </p:spPr>
        <p:txBody>
          <a:bodyPr/>
          <a:lstStyle/>
          <a:p>
            <a:r>
              <a:rPr lang="en-GB" b="1" dirty="0" smtClean="0"/>
              <a:t>What are the options open to re-engage young people in the democratic process?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25" y="2092090"/>
            <a:ext cx="9128571" cy="3499420"/>
          </a:xfrm>
        </p:spPr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Compulsory voting for young people?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 reduction of the voting age?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Improve young people’s political literacy?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More intervention by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the political parties and professional politicians? 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Make voting easier?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Individual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electoral registration?</a:t>
            </a:r>
          </a:p>
          <a:p>
            <a:r>
              <a:rPr lang="en-GB" b="1" dirty="0">
                <a:solidFill>
                  <a:srgbClr val="FF0000"/>
                </a:solidFill>
              </a:rPr>
              <a:t>Electoral registration educational campaigns?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Election-day registration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231E-86EC-46C0-AFFC-E816949CB2E2}" type="datetime1">
              <a:rPr lang="en-US" smtClean="0"/>
              <a:t>4/14/2014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246BF9-A6B8-44C1-B5BC-C48A4129D1D1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39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5" y="665331"/>
            <a:ext cx="8632825" cy="1134243"/>
          </a:xfrm>
        </p:spPr>
        <p:txBody>
          <a:bodyPr/>
          <a:lstStyle/>
          <a:p>
            <a:r>
              <a:rPr lang="en-GB" b="1" dirty="0" smtClean="0"/>
              <a:t>What are the options open to re-engage young people in the democratic process?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25" y="2092090"/>
            <a:ext cx="9128571" cy="3499420"/>
          </a:xfrm>
        </p:spPr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Compulsory voting for young people?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 reduction of the voting age?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Improve young people’s political literacy?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More intervention by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the political parties and professional politicians? 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Make voting easier?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Individual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electoral registration?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Electoral registration educational campaigns?</a:t>
            </a:r>
          </a:p>
          <a:p>
            <a:r>
              <a:rPr lang="en-GB" b="1" dirty="0">
                <a:solidFill>
                  <a:srgbClr val="FF0000"/>
                </a:solidFill>
              </a:rPr>
              <a:t>Election-day registration</a:t>
            </a:r>
            <a:r>
              <a:rPr lang="en-GB" b="1" dirty="0" smtClean="0">
                <a:solidFill>
                  <a:srgbClr val="FF0000"/>
                </a:solidFill>
              </a:rPr>
              <a:t>?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231E-86EC-46C0-AFFC-E816949CB2E2}" type="datetime1">
              <a:rPr lang="en-US" smtClean="0"/>
              <a:t>4/14/2014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246BF9-A6B8-44C1-B5BC-C48A4129D1D1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19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1" y="1969666"/>
            <a:ext cx="9413875" cy="1127125"/>
          </a:xfrm>
        </p:spPr>
        <p:txBody>
          <a:bodyPr/>
          <a:lstStyle/>
          <a:p>
            <a:pPr algn="ctr"/>
            <a:r>
              <a:rPr lang="en-GB" sz="6600" b="1" dirty="0" smtClean="0"/>
              <a:t>Thank you</a:t>
            </a:r>
            <a:endParaRPr lang="en-GB" sz="6600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05AB-FEA4-486D-AADF-D0F731BEDF84}" type="datetime1">
              <a:rPr lang="en-US" smtClean="0"/>
              <a:t>4/14/2014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246BF9-A6B8-44C1-B5BC-C48A4129D1D1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97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817609" indent="-314464">
              <a:defRPr>
                <a:solidFill>
                  <a:schemeClr val="tx1"/>
                </a:solidFill>
                <a:latin typeface="Arial" charset="0"/>
              </a:defRPr>
            </a:lvl2pPr>
            <a:lvl3pPr marL="1257860" indent="-251572">
              <a:defRPr>
                <a:solidFill>
                  <a:schemeClr val="tx1"/>
                </a:solidFill>
                <a:latin typeface="Arial" charset="0"/>
              </a:defRPr>
            </a:lvl3pPr>
            <a:lvl4pPr marL="1761003" indent="-251572">
              <a:defRPr>
                <a:solidFill>
                  <a:schemeClr val="tx1"/>
                </a:solidFill>
                <a:latin typeface="Arial" charset="0"/>
              </a:defRPr>
            </a:lvl4pPr>
            <a:lvl5pPr marL="2264149" indent="-251572">
              <a:defRPr>
                <a:solidFill>
                  <a:schemeClr val="tx1"/>
                </a:solidFill>
                <a:latin typeface="Arial" charset="0"/>
              </a:defRPr>
            </a:lvl5pPr>
            <a:lvl6pPr marL="2767292" indent="-251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70436" indent="-251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73580" indent="-251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76723" indent="-251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F51A48E-EBB4-43ED-B7B5-9A0F258AA9E5}" type="datetime1">
              <a:rPr lang="en-US" smtClean="0"/>
              <a:t>4/14/2014</a:t>
            </a:fld>
            <a:endParaRPr lang="en-GB" dirty="0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66666" y="365667"/>
            <a:ext cx="6515847" cy="532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628" tIns="50314" rIns="100628" bIns="50314" anchor="ctr">
            <a:spAutoFit/>
          </a:bodyPr>
          <a:lstStyle/>
          <a:p>
            <a:pPr eaLnBrk="1" hangingPunct="1">
              <a:tabLst>
                <a:tab pos="251572" algn="l"/>
              </a:tabLst>
              <a:defRPr/>
            </a:pPr>
            <a:r>
              <a:rPr lang="en-GB" altLang="zh-CN" b="1" dirty="0">
                <a:latin typeface="+mj-lt"/>
                <a:ea typeface="+mj-ea"/>
                <a:cs typeface="+mj-cs"/>
              </a:rPr>
              <a:t>Table 1: Independent variables</a:t>
            </a:r>
            <a:endParaRPr lang="en-GB" b="1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6892" name="Group 28"/>
          <p:cNvGraphicFramePr>
            <a:graphicFrameLocks noGrp="1"/>
          </p:cNvGraphicFramePr>
          <p:nvPr>
            <p:extLst/>
          </p:nvPr>
        </p:nvGraphicFramePr>
        <p:xfrm>
          <a:off x="366666" y="1609626"/>
          <a:ext cx="9629870" cy="441728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510678"/>
                <a:gridCol w="2664296"/>
                <a:gridCol w="1008112"/>
                <a:gridCol w="2604771"/>
                <a:gridCol w="842013"/>
              </a:tblGrid>
              <a:tr h="59702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4D75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670" marR="366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4D75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endParaRPr lang="en-GB" sz="1600" b="1" dirty="0" smtClean="0">
                        <a:solidFill>
                          <a:srgbClr val="004D7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004D75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600" b="1" dirty="0">
                          <a:solidFill>
                            <a:srgbClr val="004D75"/>
                          </a:solidFill>
                          <a:latin typeface="+mn-lt"/>
                          <a:ea typeface="+mn-ea"/>
                          <a:cs typeface="+mn-cs"/>
                        </a:rPr>
                        <a:t>reference category)</a:t>
                      </a:r>
                    </a:p>
                  </a:txBody>
                  <a:tcPr marL="36670" marR="366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4D75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L="36670" marR="366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4D75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36670" marR="366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4D75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L="36670" marR="366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72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4D75"/>
                          </a:solidFill>
                          <a:latin typeface="+mn-lt"/>
                          <a:ea typeface="+mn-ea"/>
                          <a:cs typeface="+mn-cs"/>
                        </a:rPr>
                        <a:t>Gender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4D75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670" marR="366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rgbClr val="004D75"/>
                          </a:solidFill>
                          <a:latin typeface="+mn-lt"/>
                          <a:ea typeface="+mn-ea"/>
                          <a:cs typeface="+mn-cs"/>
                        </a:rPr>
                        <a:t>Female</a:t>
                      </a:r>
                    </a:p>
                  </a:txBody>
                  <a:tcPr marL="36670" marR="366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rgbClr val="004D75"/>
                          </a:solidFill>
                          <a:latin typeface="+mn-lt"/>
                          <a:ea typeface="+mn-ea"/>
                          <a:cs typeface="+mn-cs"/>
                        </a:rPr>
                        <a:t>498</a:t>
                      </a:r>
                    </a:p>
                  </a:txBody>
                  <a:tcPr marL="36670" marR="366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rgbClr val="004D75"/>
                          </a:solidFill>
                          <a:latin typeface="+mn-lt"/>
                          <a:ea typeface="+mn-ea"/>
                          <a:cs typeface="+mn-cs"/>
                        </a:rPr>
                        <a:t>Male</a:t>
                      </a:r>
                    </a:p>
                  </a:txBody>
                  <a:tcPr marL="36670" marR="366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rgbClr val="004D75"/>
                          </a:solidFill>
                          <a:latin typeface="+mn-lt"/>
                          <a:ea typeface="+mn-ea"/>
                          <a:cs typeface="+mn-cs"/>
                        </a:rPr>
                        <a:t>527</a:t>
                      </a:r>
                    </a:p>
                  </a:txBody>
                  <a:tcPr marL="36670" marR="366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596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4D75"/>
                          </a:solidFill>
                          <a:latin typeface="+mn-lt"/>
                          <a:ea typeface="+mn-ea"/>
                          <a:cs typeface="+mn-cs"/>
                        </a:rPr>
                        <a:t>Ethnicity</a:t>
                      </a:r>
                    </a:p>
                  </a:txBody>
                  <a:tcPr marL="36670" marR="366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rgbClr val="004D75"/>
                          </a:solidFill>
                          <a:latin typeface="+mn-lt"/>
                          <a:ea typeface="+mn-ea"/>
                          <a:cs typeface="+mn-cs"/>
                        </a:rPr>
                        <a:t>White</a:t>
                      </a:r>
                    </a:p>
                  </a:txBody>
                  <a:tcPr marL="36670" marR="366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rgbClr val="004D75"/>
                          </a:solidFill>
                          <a:latin typeface="+mn-lt"/>
                          <a:ea typeface="+mn-ea"/>
                          <a:cs typeface="+mn-cs"/>
                        </a:rPr>
                        <a:t>890</a:t>
                      </a:r>
                    </a:p>
                  </a:txBody>
                  <a:tcPr marL="36670" marR="366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rgbClr val="004D75"/>
                          </a:solidFill>
                          <a:latin typeface="+mn-lt"/>
                          <a:ea typeface="+mn-ea"/>
                          <a:cs typeface="+mn-cs"/>
                        </a:rPr>
                        <a:t>Black and Minority Ethnic (BME)</a:t>
                      </a:r>
                    </a:p>
                  </a:txBody>
                  <a:tcPr marL="36670" marR="366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rgbClr val="004D75"/>
                          </a:solidFill>
                          <a:latin typeface="+mn-lt"/>
                          <a:ea typeface="+mn-ea"/>
                          <a:cs typeface="+mn-cs"/>
                        </a:rPr>
                        <a:t>122</a:t>
                      </a:r>
                    </a:p>
                  </a:txBody>
                  <a:tcPr marL="36670" marR="366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4D75"/>
                          </a:solidFill>
                          <a:latin typeface="+mn-lt"/>
                          <a:ea typeface="+mn-ea"/>
                          <a:cs typeface="+mn-cs"/>
                        </a:rPr>
                        <a:t>Educational qualifications</a:t>
                      </a:r>
                    </a:p>
                  </a:txBody>
                  <a:tcPr marL="36670" marR="366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rgbClr val="004D75"/>
                          </a:solidFill>
                          <a:latin typeface="+mn-lt"/>
                          <a:ea typeface="+mn-ea"/>
                          <a:cs typeface="+mn-cs"/>
                        </a:rPr>
                        <a:t>Not having level 2 </a:t>
                      </a:r>
                      <a:r>
                        <a:rPr lang="en-GB" sz="1600" b="0" dirty="0" smtClean="0">
                          <a:solidFill>
                            <a:srgbClr val="004D75"/>
                          </a:solidFill>
                          <a:latin typeface="+mn-lt"/>
                          <a:ea typeface="+mn-ea"/>
                          <a:cs typeface="+mn-cs"/>
                        </a:rPr>
                        <a:t>qualifications</a:t>
                      </a:r>
                      <a:endParaRPr lang="en-GB" sz="1600" b="0" dirty="0">
                        <a:solidFill>
                          <a:srgbClr val="004D7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670" marR="366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rgbClr val="004D75"/>
                          </a:solidFill>
                          <a:latin typeface="+mn-lt"/>
                          <a:ea typeface="+mn-ea"/>
                          <a:cs typeface="+mn-cs"/>
                        </a:rPr>
                        <a:t>358</a:t>
                      </a:r>
                    </a:p>
                  </a:txBody>
                  <a:tcPr marL="36670" marR="366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rgbClr val="004D75"/>
                          </a:solidFill>
                          <a:latin typeface="+mn-lt"/>
                          <a:ea typeface="+mn-ea"/>
                          <a:cs typeface="+mn-cs"/>
                        </a:rPr>
                        <a:t>Having level 2 qualifications or above</a:t>
                      </a:r>
                    </a:p>
                  </a:txBody>
                  <a:tcPr marL="36670" marR="366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rgbClr val="004D75"/>
                          </a:solidFill>
                          <a:latin typeface="+mn-lt"/>
                          <a:ea typeface="+mn-ea"/>
                          <a:cs typeface="+mn-cs"/>
                        </a:rPr>
                        <a:t>636</a:t>
                      </a:r>
                    </a:p>
                  </a:txBody>
                  <a:tcPr marL="36670" marR="366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4D75"/>
                          </a:solidFill>
                          <a:latin typeface="+mn-lt"/>
                          <a:ea typeface="+mn-ea"/>
                          <a:cs typeface="+mn-cs"/>
                        </a:rPr>
                        <a:t>Education </a:t>
                      </a:r>
                      <a:r>
                        <a:rPr lang="en-GB" sz="1600" b="1" dirty="0" smtClean="0">
                          <a:solidFill>
                            <a:srgbClr val="004D75"/>
                          </a:solidFill>
                          <a:latin typeface="+mn-lt"/>
                          <a:ea typeface="+mn-ea"/>
                          <a:cs typeface="+mn-cs"/>
                        </a:rPr>
                        <a:t>status</a:t>
                      </a:r>
                      <a:r>
                        <a:rPr lang="en-GB" sz="1600" b="1" dirty="0">
                          <a:solidFill>
                            <a:srgbClr val="004D75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670" marR="366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rgbClr val="004D75"/>
                          </a:solidFill>
                          <a:latin typeface="+mn-lt"/>
                          <a:ea typeface="+mn-ea"/>
                          <a:cs typeface="+mn-cs"/>
                        </a:rPr>
                        <a:t>Not in full-time education</a:t>
                      </a:r>
                    </a:p>
                  </a:txBody>
                  <a:tcPr marL="36670" marR="366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rgbClr val="004D75"/>
                          </a:solidFill>
                          <a:latin typeface="+mn-lt"/>
                          <a:ea typeface="+mn-ea"/>
                          <a:cs typeface="+mn-cs"/>
                        </a:rPr>
                        <a:t>330</a:t>
                      </a:r>
                    </a:p>
                  </a:txBody>
                  <a:tcPr marL="36670" marR="366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rgbClr val="004D75"/>
                          </a:solidFill>
                          <a:latin typeface="+mn-lt"/>
                          <a:ea typeface="+mn-ea"/>
                          <a:cs typeface="+mn-cs"/>
                        </a:rPr>
                        <a:t>In full-time education</a:t>
                      </a:r>
                    </a:p>
                  </a:txBody>
                  <a:tcPr marL="36670" marR="366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rgbClr val="004D75"/>
                          </a:solidFill>
                          <a:latin typeface="+mn-lt"/>
                          <a:ea typeface="+mn-ea"/>
                          <a:cs typeface="+mn-cs"/>
                        </a:rPr>
                        <a:t>688</a:t>
                      </a:r>
                    </a:p>
                  </a:txBody>
                  <a:tcPr marL="36670" marR="366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612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004D75"/>
                          </a:solidFill>
                          <a:latin typeface="+mn-lt"/>
                          <a:ea typeface="+mn-ea"/>
                          <a:cs typeface="+mn-cs"/>
                        </a:rPr>
                        <a:t>Socio-economic classification</a:t>
                      </a:r>
                      <a:r>
                        <a:rPr lang="en-GB" sz="1600" b="1" baseline="0" dirty="0" smtClean="0">
                          <a:solidFill>
                            <a:srgbClr val="004D75"/>
                          </a:solidFill>
                          <a:latin typeface="+mn-lt"/>
                          <a:ea typeface="+mn-ea"/>
                          <a:cs typeface="+mn-cs"/>
                        </a:rPr>
                        <a:t> (SEC)</a:t>
                      </a:r>
                      <a:endParaRPr lang="en-GB" sz="1600" b="1" dirty="0">
                        <a:solidFill>
                          <a:srgbClr val="004D7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670" marR="366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rgbClr val="004D75"/>
                          </a:solidFill>
                          <a:latin typeface="+mn-lt"/>
                          <a:ea typeface="+mn-ea"/>
                          <a:cs typeface="+mn-cs"/>
                        </a:rPr>
                        <a:t>Not managerial / professional</a:t>
                      </a:r>
                    </a:p>
                  </a:txBody>
                  <a:tcPr marL="36670" marR="366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rgbClr val="004D75"/>
                          </a:solidFill>
                          <a:latin typeface="+mn-lt"/>
                          <a:ea typeface="+mn-ea"/>
                          <a:cs typeface="+mn-cs"/>
                        </a:rPr>
                        <a:t>436</a:t>
                      </a:r>
                    </a:p>
                  </a:txBody>
                  <a:tcPr marL="36670" marR="366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rgbClr val="004D75"/>
                          </a:solidFill>
                          <a:latin typeface="+mn-lt"/>
                          <a:ea typeface="+mn-ea"/>
                          <a:cs typeface="+mn-cs"/>
                        </a:rPr>
                        <a:t>Managerial / professional</a:t>
                      </a:r>
                    </a:p>
                  </a:txBody>
                  <a:tcPr marL="36670" marR="366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rgbClr val="004D75"/>
                          </a:solidFill>
                          <a:latin typeface="+mn-lt"/>
                          <a:ea typeface="+mn-ea"/>
                          <a:cs typeface="+mn-cs"/>
                        </a:rPr>
                        <a:t>589</a:t>
                      </a:r>
                    </a:p>
                  </a:txBody>
                  <a:tcPr marL="36670" marR="366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246BF9-A6B8-44C1-B5BC-C48A4129D1D1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20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072" y="457499"/>
            <a:ext cx="9413875" cy="792088"/>
          </a:xfrm>
        </p:spPr>
        <p:txBody>
          <a:bodyPr>
            <a:noAutofit/>
          </a:bodyPr>
          <a:lstStyle/>
          <a:p>
            <a:pPr lvl="0"/>
            <a:r>
              <a:rPr lang="en-GB" altLang="zh-CN" sz="2500" b="1" kern="1200" dirty="0"/>
              <a:t>Table </a:t>
            </a:r>
            <a:r>
              <a:rPr lang="en-GB" altLang="zh-CN" sz="2500" b="1" kern="1200" dirty="0" smtClean="0"/>
              <a:t>1: </a:t>
            </a:r>
            <a:r>
              <a:rPr lang="en-GB" sz="2500" b="1" kern="1200" dirty="0"/>
              <a:t>The impact of socio-economic </a:t>
            </a:r>
            <a:r>
              <a:rPr lang="en-GB" sz="2500" b="1" kern="1200" dirty="0" smtClean="0"/>
              <a:t>factors</a:t>
            </a:r>
            <a:endParaRPr lang="en-GB" sz="2500" b="1" kern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E3F941-C982-41E2-BC3F-48D3B085789C}" type="datetime1">
              <a:rPr lang="en-US" smtClean="0"/>
              <a:t>4/14/2014</a:t>
            </a:fld>
            <a:endParaRPr lang="en-GB" dirty="0"/>
          </a:p>
        </p:txBody>
      </p:sp>
      <p:graphicFrame>
        <p:nvGraphicFramePr>
          <p:cNvPr id="6" name="Group 4"/>
          <p:cNvGraphicFramePr>
            <a:graphicFrameLocks/>
          </p:cNvGraphicFramePr>
          <p:nvPr>
            <p:extLst/>
          </p:nvPr>
        </p:nvGraphicFramePr>
        <p:xfrm>
          <a:off x="429072" y="1033563"/>
          <a:ext cx="9649074" cy="552757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889642"/>
                <a:gridCol w="969929"/>
                <a:gridCol w="969929"/>
                <a:gridCol w="969929"/>
                <a:gridCol w="969929"/>
                <a:gridCol w="969929"/>
                <a:gridCol w="969929"/>
                <a:gridCol w="969929"/>
                <a:gridCol w="969929"/>
              </a:tblGrid>
              <a:tr h="2191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4D75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103632" marR="103632" marT="48345" marB="48345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rgbClr val="004D7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Political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rgbClr val="004D7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interest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rgbClr val="004D7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80" marR="44480" marT="0" marB="0"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rgbClr val="004D7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Confidence in knowledge &amp; understanding</a:t>
                      </a:r>
                    </a:p>
                  </a:txBody>
                  <a:tcPr marL="44480" marR="44480" marT="0" marB="0"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rgbClr val="004D7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Political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rgbClr val="004D7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power &amp;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rgbClr val="004D7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influence</a:t>
                      </a:r>
                    </a:p>
                  </a:txBody>
                  <a:tcPr marL="44480" marR="44480" marT="0" marB="0"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rgbClr val="004D7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Faith in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rgbClr val="004D7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electoral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rgbClr val="004D7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</a:t>
                      </a:r>
                      <a:endParaRPr lang="en-GB" sz="1800" b="1" kern="1200" dirty="0">
                        <a:solidFill>
                          <a:srgbClr val="004D7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80" marR="44480" marT="0" marB="0"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rgbClr val="004D7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Value of elections</a:t>
                      </a:r>
                      <a:endParaRPr lang="en-GB" sz="1800" b="1" kern="1200" dirty="0">
                        <a:solidFill>
                          <a:srgbClr val="004D7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80" marR="44480" marT="0" marB="0"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rgbClr val="004D7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for principle of voting</a:t>
                      </a:r>
                      <a:endParaRPr lang="en-GB" sz="1800" b="1" kern="1200" dirty="0">
                        <a:solidFill>
                          <a:srgbClr val="004D7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80" marR="44480" marT="0" marB="0"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rgbClr val="004D7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Effectiveness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rgbClr val="004D7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parties</a:t>
                      </a:r>
                      <a:endParaRPr lang="en-GB" sz="1800" b="1" kern="1200" dirty="0">
                        <a:solidFill>
                          <a:srgbClr val="004D7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80" marR="44480" marT="0" marB="0"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rgbClr val="004D7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Trust in parties</a:t>
                      </a:r>
                      <a:endParaRPr lang="en-GB" sz="1800" b="1" kern="1200" dirty="0">
                        <a:solidFill>
                          <a:srgbClr val="004D7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80" marR="44480" marT="0" marB="0" vert="vert" anchor="ctr">
                    <a:solidFill>
                      <a:schemeClr val="bg1"/>
                    </a:solidFill>
                  </a:tcPr>
                </a:tc>
              </a:tr>
              <a:tr h="686802">
                <a:tc>
                  <a:txBody>
                    <a:bodyPr/>
                    <a:lstStyle/>
                    <a:p>
                      <a:pPr marL="494030" indent="-49403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rgbClr val="004D75"/>
                          </a:solidFill>
                          <a:effectLst/>
                        </a:rPr>
                        <a:t>Gender</a:t>
                      </a:r>
                      <a:endParaRPr lang="en-GB" sz="1800" b="1" dirty="0">
                        <a:solidFill>
                          <a:srgbClr val="004D75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80" marR="444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667121">
                <a:tc>
                  <a:txBody>
                    <a:bodyPr/>
                    <a:lstStyle/>
                    <a:p>
                      <a:pPr marL="494030" indent="-49403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rgbClr val="004D75"/>
                          </a:solidFill>
                          <a:effectLst/>
                        </a:rPr>
                        <a:t>Ethnicity</a:t>
                      </a:r>
                      <a:endParaRPr lang="en-GB" sz="1800" b="1" dirty="0">
                        <a:solidFill>
                          <a:srgbClr val="004D75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80" marR="444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67121">
                <a:tc>
                  <a:txBody>
                    <a:bodyPr/>
                    <a:lstStyle/>
                    <a:p>
                      <a:pPr marL="494030" indent="-49403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rgbClr val="004D75"/>
                          </a:solidFill>
                          <a:effectLst/>
                        </a:rPr>
                        <a:t>Qualifications</a:t>
                      </a:r>
                      <a:endParaRPr lang="en-GB" sz="1800" b="1" dirty="0">
                        <a:solidFill>
                          <a:srgbClr val="004D75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80" marR="444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667121">
                <a:tc>
                  <a:txBody>
                    <a:bodyPr/>
                    <a:lstStyle/>
                    <a:p>
                      <a:pPr marL="494030" indent="-49403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rgbClr val="004D7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  <a:endParaRPr lang="en-GB" sz="1800" b="1" kern="1200" dirty="0">
                        <a:solidFill>
                          <a:srgbClr val="004D7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80" marR="444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647444">
                <a:tc>
                  <a:txBody>
                    <a:bodyPr/>
                    <a:lstStyle/>
                    <a:p>
                      <a:pPr marL="494030" marR="0" indent="-49403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 smtClean="0">
                          <a:solidFill>
                            <a:srgbClr val="004D7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</a:t>
                      </a:r>
                    </a:p>
                  </a:txBody>
                  <a:tcPr marL="44480" marR="444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10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246BF9-A6B8-44C1-B5BC-C48A4129D1D1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556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Context: Electoral participation rates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136" y="1753642"/>
            <a:ext cx="8313659" cy="4464496"/>
          </a:xfrm>
        </p:spPr>
        <p:txBody>
          <a:bodyPr>
            <a:normAutofit/>
          </a:bodyPr>
          <a:lstStyle/>
          <a:p>
            <a:r>
              <a:rPr lang="en-GB" dirty="0" smtClean="0"/>
              <a:t>Deepening disconnect between citizens and democratic politics and </a:t>
            </a:r>
            <a:r>
              <a:rPr lang="en-GB" dirty="0" smtClean="0"/>
              <a:t>institutions - </a:t>
            </a:r>
            <a:r>
              <a:rPr lang="en-GB" dirty="0" smtClean="0"/>
              <a:t>especially in GB</a:t>
            </a:r>
          </a:p>
          <a:p>
            <a:r>
              <a:rPr lang="en-GB" dirty="0" smtClean="0"/>
              <a:t>Uneven patterns – key variables such as age, ethnicity, social class, employment, income, housing tenure (gender – only amongst 18-24’s)</a:t>
            </a:r>
          </a:p>
          <a:p>
            <a:endParaRPr lang="en-GB" dirty="0"/>
          </a:p>
          <a:p>
            <a:r>
              <a:rPr lang="en-GB" u="sng" dirty="0" smtClean="0"/>
              <a:t>Age</a:t>
            </a:r>
          </a:p>
          <a:p>
            <a:pPr lvl="1"/>
            <a:r>
              <a:rPr lang="en-GB" sz="1800" dirty="0"/>
              <a:t>2001: 18-24 39% (Ave = 59%; 65+ = 70%)</a:t>
            </a:r>
          </a:p>
          <a:p>
            <a:pPr lvl="1"/>
            <a:r>
              <a:rPr lang="en-GB" sz="1800" dirty="0"/>
              <a:t>2005: 18-24 37% (Ave = 62%; 65+ = 75%)</a:t>
            </a:r>
          </a:p>
          <a:p>
            <a:pPr lvl="1"/>
            <a:r>
              <a:rPr lang="en-GB" sz="1800" dirty="0"/>
              <a:t>2010: 18-24 44% (Ave = 65%; 65+ = 76%)</a:t>
            </a:r>
          </a:p>
          <a:p>
            <a:pPr lvl="1"/>
            <a:endParaRPr lang="en-GB" sz="1800" dirty="0"/>
          </a:p>
          <a:p>
            <a:pPr lvl="1"/>
            <a:r>
              <a:rPr lang="en-GB" sz="1800" dirty="0"/>
              <a:t>Expectation that </a:t>
            </a:r>
            <a:r>
              <a:rPr lang="en-GB" sz="1800" dirty="0" smtClean="0"/>
              <a:t>this age-based </a:t>
            </a:r>
            <a:r>
              <a:rPr lang="en-GB" sz="1800" dirty="0"/>
              <a:t>electoral inequality will </a:t>
            </a:r>
            <a:r>
              <a:rPr lang="en-GB" sz="1800" dirty="0" smtClean="0"/>
              <a:t>continue</a:t>
            </a:r>
            <a:endParaRPr lang="en-GB" sz="18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AFD8-7219-4B96-991A-830387C0E026}" type="datetime1">
              <a:rPr lang="en-US" smtClean="0"/>
              <a:t>4/14/2014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246BF9-A6B8-44C1-B5BC-C48A4129D1D1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84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Who are the non-voters?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681634"/>
            <a:ext cx="9718352" cy="4608512"/>
          </a:xfrm>
        </p:spPr>
        <p:txBody>
          <a:bodyPr>
            <a:noAutofit/>
          </a:bodyPr>
          <a:lstStyle/>
          <a:p>
            <a:r>
              <a:rPr lang="en-GB" u="sng" dirty="0"/>
              <a:t>Income and election </a:t>
            </a:r>
            <a:r>
              <a:rPr lang="en-GB" u="sng" dirty="0" smtClean="0"/>
              <a:t>turnout</a:t>
            </a:r>
            <a:r>
              <a:rPr lang="en-GB" dirty="0" smtClean="0"/>
              <a:t>:</a:t>
            </a:r>
            <a:endParaRPr lang="en-GB" dirty="0"/>
          </a:p>
          <a:p>
            <a:endParaRPr lang="en-GB" dirty="0"/>
          </a:p>
          <a:p>
            <a:pPr lvl="1"/>
            <a:r>
              <a:rPr lang="en-GB" sz="1800" dirty="0"/>
              <a:t>1987 – </a:t>
            </a:r>
            <a:r>
              <a:rPr lang="en-GB" sz="1800" dirty="0" smtClean="0"/>
              <a:t>turnout gap </a:t>
            </a:r>
            <a:r>
              <a:rPr lang="en-GB" sz="1800" dirty="0"/>
              <a:t>between </a:t>
            </a:r>
            <a:r>
              <a:rPr lang="en-GB" sz="1800" dirty="0" smtClean="0"/>
              <a:t>highest-quintile </a:t>
            </a:r>
            <a:r>
              <a:rPr lang="en-GB" sz="1800" dirty="0"/>
              <a:t>and </a:t>
            </a:r>
            <a:r>
              <a:rPr lang="en-GB" sz="1800" dirty="0" smtClean="0"/>
              <a:t>lowest-quintile income groups </a:t>
            </a:r>
            <a:r>
              <a:rPr lang="en-GB" sz="1800" dirty="0"/>
              <a:t>of 4%</a:t>
            </a:r>
          </a:p>
          <a:p>
            <a:pPr lvl="1"/>
            <a:r>
              <a:rPr lang="en-GB" sz="1800" dirty="0"/>
              <a:t>2010 </a:t>
            </a:r>
            <a:r>
              <a:rPr lang="en-GB" sz="1800" dirty="0" smtClean="0"/>
              <a:t>– gap </a:t>
            </a:r>
            <a:r>
              <a:rPr lang="en-GB" sz="1800" dirty="0"/>
              <a:t>of 23</a:t>
            </a:r>
            <a:r>
              <a:rPr lang="en-GB" sz="1800" dirty="0" smtClean="0"/>
              <a:t>%</a:t>
            </a:r>
          </a:p>
          <a:p>
            <a:pPr lvl="1"/>
            <a:endParaRPr lang="en-GB" sz="1800" dirty="0"/>
          </a:p>
          <a:p>
            <a:pPr lvl="1"/>
            <a:r>
              <a:rPr lang="en-GB" sz="1800" dirty="0"/>
              <a:t>Likelihood of voting…</a:t>
            </a:r>
          </a:p>
          <a:p>
            <a:pPr lvl="2"/>
            <a:r>
              <a:rPr lang="en-GB" sz="1800" dirty="0"/>
              <a:t>Under </a:t>
            </a:r>
            <a:r>
              <a:rPr lang="en-GB" sz="1800" dirty="0" smtClean="0"/>
              <a:t>35 and </a:t>
            </a:r>
            <a:r>
              <a:rPr lang="en-GB" sz="1800" dirty="0"/>
              <a:t>income of less than £10k pa </a:t>
            </a:r>
            <a:r>
              <a:rPr lang="en-GB" sz="1800" dirty="0" smtClean="0"/>
              <a:t>– future turnout </a:t>
            </a:r>
            <a:r>
              <a:rPr lang="en-GB" sz="1800" dirty="0" smtClean="0"/>
              <a:t>of </a:t>
            </a:r>
            <a:r>
              <a:rPr lang="en-GB" sz="1800" dirty="0" smtClean="0"/>
              <a:t>34</a:t>
            </a:r>
            <a:r>
              <a:rPr lang="en-GB" sz="1800" dirty="0"/>
              <a:t>%</a:t>
            </a:r>
          </a:p>
          <a:p>
            <a:pPr lvl="2"/>
            <a:r>
              <a:rPr lang="en-GB" sz="1800" dirty="0"/>
              <a:t>Over 55 and income £40k+ pa - future </a:t>
            </a:r>
            <a:r>
              <a:rPr lang="en-GB" sz="1800" dirty="0" smtClean="0"/>
              <a:t>turnout </a:t>
            </a:r>
            <a:r>
              <a:rPr lang="en-GB" sz="1800" dirty="0" smtClean="0"/>
              <a:t>of </a:t>
            </a:r>
            <a:r>
              <a:rPr lang="en-GB" sz="1800" dirty="0"/>
              <a:t>79%</a:t>
            </a:r>
          </a:p>
          <a:p>
            <a:pPr lvl="1"/>
            <a:endParaRPr lang="en-GB" sz="1800" dirty="0"/>
          </a:p>
          <a:p>
            <a:pPr lvl="1"/>
            <a:r>
              <a:rPr lang="en-GB" sz="1800" dirty="0" smtClean="0"/>
              <a:t>“[</a:t>
            </a:r>
            <a:r>
              <a:rPr lang="en-GB" sz="1800" i="1" dirty="0" smtClean="0"/>
              <a:t>It is</a:t>
            </a:r>
            <a:r>
              <a:rPr lang="en-GB" sz="1800" dirty="0" smtClean="0"/>
              <a:t>] Those </a:t>
            </a:r>
            <a:r>
              <a:rPr lang="en-GB" sz="1800" dirty="0"/>
              <a:t>young people in the lower income range who are most likely not to participate as they age” </a:t>
            </a:r>
          </a:p>
          <a:p>
            <a:pPr marL="728663" lvl="2" indent="0">
              <a:buNone/>
            </a:pPr>
            <a:r>
              <a:rPr lang="en-GB" sz="1800" dirty="0"/>
              <a:t>(Birch et al. 2013. </a:t>
            </a:r>
            <a:r>
              <a:rPr lang="en-GB" sz="1800" i="1" dirty="0"/>
              <a:t>Divided Democracy Political Inequality in the UK and Why it Matters</a:t>
            </a:r>
            <a:r>
              <a:rPr lang="en-GB" sz="1800" dirty="0"/>
              <a:t>, London: Institute for Public Policy Research, p.8)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A1E6-781A-4805-B637-11C13B7BDD91}" type="datetime1">
              <a:rPr lang="en-US" smtClean="0"/>
              <a:t>4/14/2014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246BF9-A6B8-44C1-B5BC-C48A4129D1D1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35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Is </a:t>
            </a:r>
            <a:r>
              <a:rPr lang="en-GB" b="1" dirty="0" smtClean="0"/>
              <a:t>non-voting an important issue?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1" y="1321594"/>
            <a:ext cx="9790360" cy="5400600"/>
          </a:xfrm>
        </p:spPr>
        <p:txBody>
          <a:bodyPr>
            <a:noAutofit/>
          </a:bodyPr>
          <a:lstStyle/>
          <a:p>
            <a:r>
              <a:rPr lang="en-GB" dirty="0"/>
              <a:t>Generational electoral divide deepens existing social and economic inequalities</a:t>
            </a:r>
            <a:r>
              <a:rPr lang="en-GB" dirty="0" smtClean="0"/>
              <a:t>...</a:t>
            </a:r>
          </a:p>
          <a:p>
            <a:endParaRPr lang="en-GB" dirty="0"/>
          </a:p>
          <a:p>
            <a:pPr marL="341312" lvl="2" indent="0">
              <a:buNone/>
            </a:pPr>
            <a:r>
              <a:rPr lang="en-GB" sz="1800" dirty="0"/>
              <a:t>... as </a:t>
            </a:r>
            <a:r>
              <a:rPr lang="en-GB" sz="1800" dirty="0" smtClean="0"/>
              <a:t>young people’s policy </a:t>
            </a:r>
            <a:r>
              <a:rPr lang="en-GB" sz="1800" dirty="0"/>
              <a:t>priorities are ignored by politicians</a:t>
            </a:r>
            <a:r>
              <a:rPr lang="en-GB" sz="1800" dirty="0" smtClean="0"/>
              <a:t>...</a:t>
            </a:r>
          </a:p>
          <a:p>
            <a:pPr marL="341312" lvl="2" indent="0">
              <a:buNone/>
            </a:pPr>
            <a:endParaRPr lang="en-GB" sz="1800" dirty="0"/>
          </a:p>
          <a:p>
            <a:pPr marL="341312" lvl="2" indent="0">
              <a:buNone/>
            </a:pPr>
            <a:r>
              <a:rPr lang="en-GB" sz="1800" dirty="0"/>
              <a:t>... leads to </a:t>
            </a:r>
            <a:r>
              <a:rPr lang="en-GB" sz="1800" dirty="0" smtClean="0"/>
              <a:t>their further </a:t>
            </a:r>
            <a:r>
              <a:rPr lang="en-GB" sz="1800" dirty="0"/>
              <a:t>abstention at the polls</a:t>
            </a:r>
            <a:r>
              <a:rPr lang="en-GB" sz="1800" dirty="0" smtClean="0"/>
              <a:t>...</a:t>
            </a:r>
          </a:p>
          <a:p>
            <a:pPr marL="341312" lvl="2" indent="0">
              <a:buNone/>
            </a:pPr>
            <a:endParaRPr lang="en-GB" sz="1800" dirty="0"/>
          </a:p>
          <a:p>
            <a:pPr marL="341312" lvl="2" indent="0">
              <a:buNone/>
            </a:pPr>
            <a:r>
              <a:rPr lang="en-GB" sz="1800" dirty="0"/>
              <a:t>... ad </a:t>
            </a:r>
            <a:r>
              <a:rPr lang="en-GB" sz="1800" dirty="0" smtClean="0"/>
              <a:t>infinitum</a:t>
            </a:r>
          </a:p>
          <a:p>
            <a:pPr marL="341312" lvl="2" indent="0">
              <a:buNone/>
            </a:pPr>
            <a:endParaRPr lang="en-GB" sz="1800" dirty="0"/>
          </a:p>
          <a:p>
            <a:pPr marL="341312" lvl="2" indent="0">
              <a:buNone/>
            </a:pPr>
            <a:r>
              <a:rPr lang="en-GB" sz="1800" dirty="0" smtClean="0"/>
              <a:t>“Those </a:t>
            </a:r>
            <a:r>
              <a:rPr lang="en-GB" sz="1800" dirty="0"/>
              <a:t>who vote have their voices heard: The budget offered proof in </a:t>
            </a:r>
            <a:r>
              <a:rPr lang="en-GB" sz="1800" dirty="0" smtClean="0"/>
              <a:t>spades </a:t>
            </a:r>
            <a:r>
              <a:rPr lang="en-GB" sz="1800" dirty="0"/>
              <a:t>that this is the case. The more disengaged, the less likely </a:t>
            </a:r>
            <a:r>
              <a:rPr lang="en-GB" sz="1800" dirty="0" smtClean="0"/>
              <a:t>that political </a:t>
            </a:r>
            <a:r>
              <a:rPr lang="en-GB" sz="1800" dirty="0"/>
              <a:t>parties will believe that a vote will be cast and therefore will seek </a:t>
            </a:r>
            <a:r>
              <a:rPr lang="en-GB" sz="1800" dirty="0" smtClean="0"/>
              <a:t>a response </a:t>
            </a:r>
            <a:r>
              <a:rPr lang="en-GB" sz="1800" dirty="0"/>
              <a:t>from those in marginal seats who they are almost certain will </a:t>
            </a:r>
            <a:r>
              <a:rPr lang="en-GB" sz="1800" dirty="0" smtClean="0"/>
              <a:t>vote – </a:t>
            </a:r>
            <a:r>
              <a:rPr lang="en-GB" sz="1800" dirty="0"/>
              <a:t>the better off, better educated and the older cohort of voters</a:t>
            </a:r>
            <a:r>
              <a:rPr lang="en-GB" sz="1800" dirty="0" smtClean="0"/>
              <a:t>.”</a:t>
            </a:r>
          </a:p>
          <a:p>
            <a:pPr marL="341312" lvl="2" indent="0" algn="r">
              <a:buNone/>
            </a:pPr>
            <a:r>
              <a:rPr lang="en-GB" sz="1800" i="1" dirty="0" smtClean="0">
                <a:hlinkClick r:id="rId3" tooltip="More from the Guardian on David Blunkett"/>
              </a:rPr>
              <a:t>David </a:t>
            </a:r>
            <a:r>
              <a:rPr lang="en-GB" sz="1800" i="1" dirty="0" err="1">
                <a:hlinkClick r:id="rId3" tooltip="More from the Guardian on David Blunkett"/>
              </a:rPr>
              <a:t>Blunkett</a:t>
            </a:r>
            <a:r>
              <a:rPr lang="en-GB" sz="1800" i="1" dirty="0"/>
              <a:t>, former home secretary and Labour </a:t>
            </a:r>
            <a:r>
              <a:rPr lang="en-GB" sz="1800" i="1" dirty="0" smtClean="0"/>
              <a:t>MP, March 2014 </a:t>
            </a:r>
            <a:endParaRPr lang="en-GB" sz="1800" dirty="0"/>
          </a:p>
          <a:p>
            <a:pPr marL="341312" lvl="2" indent="0">
              <a:buNone/>
            </a:pPr>
            <a:endParaRPr lang="en-GB" sz="1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AD3A0-7B01-4819-B49D-064E1F844E19}" type="datetime1">
              <a:rPr lang="en-US" smtClean="0"/>
              <a:t>4/14/2014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246BF9-A6B8-44C1-B5BC-C48A4129D1D1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06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Is </a:t>
            </a:r>
            <a:r>
              <a:rPr lang="en-GB" b="1" dirty="0" smtClean="0"/>
              <a:t>non-voting an important issue?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24" y="1600514"/>
            <a:ext cx="9845675" cy="3825536"/>
          </a:xfrm>
        </p:spPr>
        <p:txBody>
          <a:bodyPr>
            <a:normAutofit/>
          </a:bodyPr>
          <a:lstStyle/>
          <a:p>
            <a:r>
              <a:rPr lang="en-GB" i="1" dirty="0"/>
              <a:t>Institute for Public policy Research </a:t>
            </a:r>
            <a:r>
              <a:rPr lang="en-GB" dirty="0" smtClean="0"/>
              <a:t>(Birch </a:t>
            </a:r>
            <a:r>
              <a:rPr lang="en-GB" dirty="0"/>
              <a:t>et al. 2013. </a:t>
            </a:r>
            <a:r>
              <a:rPr lang="en-GB" i="1" dirty="0"/>
              <a:t>Divided Democracy Political Inequality in the UK and Why it </a:t>
            </a:r>
            <a:r>
              <a:rPr lang="en-GB" i="1" dirty="0" smtClean="0"/>
              <a:t>Matters</a:t>
            </a:r>
            <a:r>
              <a:rPr lang="en-GB" dirty="0" smtClean="0"/>
              <a:t>)</a:t>
            </a:r>
            <a:endParaRPr lang="en-GB" dirty="0"/>
          </a:p>
          <a:p>
            <a:endParaRPr lang="en-GB" dirty="0"/>
          </a:p>
          <a:p>
            <a:r>
              <a:rPr lang="en-GB" dirty="0"/>
              <a:t>2010 Spending review had differential impact on people…</a:t>
            </a:r>
          </a:p>
          <a:p>
            <a:pPr lvl="1"/>
            <a:r>
              <a:rPr lang="en-GB" sz="1800" dirty="0"/>
              <a:t>voters (cuts represent 11.6% of income) and non-voters (20% income)</a:t>
            </a:r>
          </a:p>
          <a:p>
            <a:pPr lvl="1"/>
            <a:r>
              <a:rPr lang="en-GB" sz="1800" dirty="0"/>
              <a:t>annual household income - under £10k lost 40.9% of income; £60k+ lost 2.7%</a:t>
            </a:r>
          </a:p>
          <a:p>
            <a:pPr lvl="1"/>
            <a:r>
              <a:rPr lang="en-GB" sz="1800" dirty="0"/>
              <a:t>16-24 year olds lost 27.5% ann. household income; no other age group lost more than 16%</a:t>
            </a:r>
          </a:p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15636-9EB9-4B32-9C57-F9BFC8B18235}" type="datetime1">
              <a:rPr lang="en-US" smtClean="0"/>
              <a:t>4/14/2014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246BF9-A6B8-44C1-B5BC-C48A4129D1D1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10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104" y="529506"/>
            <a:ext cx="8016316" cy="1351337"/>
          </a:xfrm>
        </p:spPr>
        <p:txBody>
          <a:bodyPr/>
          <a:lstStyle/>
          <a:p>
            <a:r>
              <a:rPr lang="en-GB" b="1" dirty="0" smtClean="0"/>
              <a:t>Nottingham Trent University “</a:t>
            </a:r>
            <a:r>
              <a:rPr lang="en-GB" b="1" i="1" dirty="0" smtClean="0"/>
              <a:t>Young </a:t>
            </a:r>
            <a:r>
              <a:rPr lang="en-GB" b="1" i="1" dirty="0"/>
              <a:t>people and politics in </a:t>
            </a:r>
            <a:r>
              <a:rPr lang="en-GB" b="1" i="1" dirty="0" smtClean="0"/>
              <a:t>Britain”</a:t>
            </a:r>
            <a:r>
              <a:rPr lang="en-GB" b="1" dirty="0" smtClean="0"/>
              <a:t> </a:t>
            </a:r>
            <a:r>
              <a:rPr lang="en-GB" b="1" dirty="0"/>
              <a:t>project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6508" y="2767119"/>
            <a:ext cx="8309018" cy="3162988"/>
          </a:xfrm>
        </p:spPr>
        <p:txBody>
          <a:bodyPr>
            <a:normAutofit/>
          </a:bodyPr>
          <a:lstStyle/>
          <a:p>
            <a:r>
              <a:rPr lang="en-GB" dirty="0" smtClean="0"/>
              <a:t>Project </a:t>
            </a:r>
            <a:r>
              <a:rPr lang="en-GB" dirty="0"/>
              <a:t>- </a:t>
            </a:r>
            <a:r>
              <a:rPr lang="en-GB" i="1" dirty="0"/>
              <a:t>Young people and politics in Britain: How do young people participate in politics and what can be done to strengthen their political connection</a:t>
            </a:r>
            <a:r>
              <a:rPr lang="en-GB" i="1" dirty="0" smtClean="0"/>
              <a:t>?</a:t>
            </a:r>
          </a:p>
          <a:p>
            <a:pPr marL="190500" lvl="1" indent="0">
              <a:buNone/>
            </a:pPr>
            <a:r>
              <a:rPr lang="en-GB" sz="1800" dirty="0">
                <a:hlinkClick r:id="rId3"/>
              </a:rPr>
              <a:t>http://</a:t>
            </a:r>
            <a:r>
              <a:rPr lang="en-GB" sz="1800" dirty="0" smtClean="0">
                <a:hlinkClick r:id="rId3"/>
              </a:rPr>
              <a:t>www.ntu.ac.uk/apps/research/groups/22/home.aspx/project/148408/overview/young_people_and_politics_in_britain</a:t>
            </a:r>
            <a:r>
              <a:rPr lang="en-GB" sz="1800" dirty="0"/>
              <a:t> </a:t>
            </a:r>
            <a:endParaRPr lang="en-GB" sz="1800" dirty="0" smtClean="0"/>
          </a:p>
          <a:p>
            <a:endParaRPr lang="en-GB" i="1" dirty="0" smtClean="0"/>
          </a:p>
          <a:p>
            <a:r>
              <a:rPr lang="en-GB" dirty="0" smtClean="0"/>
              <a:t>Economic and Social Research Council</a:t>
            </a:r>
            <a:endParaRPr lang="en-GB" i="1" dirty="0"/>
          </a:p>
          <a:p>
            <a:pPr marL="190500" lvl="1" indent="0">
              <a:buNone/>
            </a:pPr>
            <a:r>
              <a:rPr lang="en-GB" sz="1800" u="sng" dirty="0">
                <a:hlinkClick r:id="rId4"/>
              </a:rPr>
              <a:t>http://</a:t>
            </a:r>
            <a:r>
              <a:rPr lang="en-GB" sz="1800" u="sng" dirty="0" smtClean="0">
                <a:hlinkClick r:id="rId4"/>
              </a:rPr>
              <a:t>www.esrc.ac.uk/my-esrc/grants/RES-000-22-4450/read</a:t>
            </a:r>
            <a:r>
              <a:rPr lang="en-GB" sz="1800" u="sng" dirty="0" smtClean="0"/>
              <a:t>  </a:t>
            </a:r>
            <a:endParaRPr lang="en-GB" sz="1800" dirty="0"/>
          </a:p>
          <a:p>
            <a:pPr lvl="1"/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91DC-57E7-49EB-9D74-A20B782E27F2}" type="datetime1">
              <a:rPr lang="en-US" smtClean="0"/>
              <a:t>4/14/2014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246BF9-A6B8-44C1-B5BC-C48A4129D1D1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31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104" y="529506"/>
            <a:ext cx="8016316" cy="1351337"/>
          </a:xfrm>
        </p:spPr>
        <p:txBody>
          <a:bodyPr/>
          <a:lstStyle/>
          <a:p>
            <a:r>
              <a:rPr lang="en-GB" b="1" dirty="0" smtClean="0"/>
              <a:t>Nottingham Trent University “</a:t>
            </a:r>
            <a:r>
              <a:rPr lang="en-GB" b="1" i="1" dirty="0" smtClean="0"/>
              <a:t>Young </a:t>
            </a:r>
            <a:r>
              <a:rPr lang="en-GB" b="1" i="1" dirty="0"/>
              <a:t>people and politics in </a:t>
            </a:r>
            <a:r>
              <a:rPr lang="en-GB" b="1" i="1" dirty="0" smtClean="0"/>
              <a:t>Britain”</a:t>
            </a:r>
            <a:r>
              <a:rPr lang="en-GB" b="1" dirty="0" smtClean="0"/>
              <a:t> </a:t>
            </a:r>
            <a:r>
              <a:rPr lang="en-GB" b="1" dirty="0"/>
              <a:t>project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6508" y="2767119"/>
            <a:ext cx="8309018" cy="2514915"/>
          </a:xfrm>
        </p:spPr>
        <p:txBody>
          <a:bodyPr>
            <a:normAutofit/>
          </a:bodyPr>
          <a:lstStyle/>
          <a:p>
            <a:pPr>
              <a:spcBef>
                <a:spcPts val="660"/>
              </a:spcBef>
            </a:pPr>
            <a:r>
              <a:rPr lang="en-GB" dirty="0"/>
              <a:t>National study of 1,025 young people (18 year olds) using an online survey (fieldwork 20</a:t>
            </a:r>
            <a:r>
              <a:rPr lang="en-GB" baseline="30000" dirty="0"/>
              <a:t>th</a:t>
            </a:r>
            <a:r>
              <a:rPr lang="en-GB" dirty="0"/>
              <a:t> April to 4</a:t>
            </a:r>
            <a:r>
              <a:rPr lang="en-GB" baseline="30000" dirty="0"/>
              <a:t>th</a:t>
            </a:r>
            <a:r>
              <a:rPr lang="en-GB" dirty="0"/>
              <a:t> May 2011)</a:t>
            </a:r>
          </a:p>
          <a:p>
            <a:pPr>
              <a:spcBef>
                <a:spcPts val="660"/>
              </a:spcBef>
            </a:pPr>
            <a:endParaRPr lang="en-GB" dirty="0"/>
          </a:p>
          <a:p>
            <a:pPr>
              <a:spcBef>
                <a:spcPts val="660"/>
              </a:spcBef>
            </a:pPr>
            <a:r>
              <a:rPr lang="en-GB" dirty="0"/>
              <a:t>Fourteen online focus groups with 86 young people who opted not to vote at the 2010 General </a:t>
            </a:r>
            <a:r>
              <a:rPr lang="en-GB" dirty="0" smtClean="0"/>
              <a:t>Election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91DC-57E7-49EB-9D74-A20B782E27F2}" type="datetime1">
              <a:rPr lang="en-US" smtClean="0"/>
              <a:t>4/14/2014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246BF9-A6B8-44C1-B5BC-C48A4129D1D1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15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120" y="403225"/>
            <a:ext cx="8984555" cy="1127125"/>
          </a:xfrm>
        </p:spPr>
        <p:txBody>
          <a:bodyPr/>
          <a:lstStyle/>
          <a:p>
            <a:r>
              <a:rPr lang="en-GB" b="1" dirty="0"/>
              <a:t>Why don’t young people vote</a:t>
            </a:r>
            <a:r>
              <a:rPr lang="en-GB" b="1" dirty="0" smtClean="0"/>
              <a:t>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1160" y="1530350"/>
            <a:ext cx="8770822" cy="4831804"/>
          </a:xfrm>
        </p:spPr>
        <p:txBody>
          <a:bodyPr>
            <a:normAutofit/>
          </a:bodyPr>
          <a:lstStyle/>
          <a:p>
            <a:r>
              <a:rPr lang="en-GB" dirty="0"/>
              <a:t>Nearly two thirds (63%) claim to have some or more interest in </a:t>
            </a:r>
            <a:r>
              <a:rPr lang="en-GB" dirty="0" smtClean="0"/>
              <a:t>politics</a:t>
            </a:r>
          </a:p>
          <a:p>
            <a:endParaRPr lang="en-GB" dirty="0"/>
          </a:p>
          <a:p>
            <a:r>
              <a:rPr lang="en-GB" dirty="0"/>
              <a:t>Over half (55%) doubt their own political knowledge and understanding </a:t>
            </a:r>
            <a:endParaRPr lang="en-GB" dirty="0" smtClean="0"/>
          </a:p>
          <a:p>
            <a:endParaRPr lang="en-GB" dirty="0"/>
          </a:p>
          <a:p>
            <a:r>
              <a:rPr lang="en-GB" dirty="0"/>
              <a:t>Three quarters (75%) do not feel that they can influence the decision-making process</a:t>
            </a:r>
          </a:p>
          <a:p>
            <a:endParaRPr lang="en-GB" dirty="0"/>
          </a:p>
          <a:p>
            <a:r>
              <a:rPr lang="en-GB" dirty="0"/>
              <a:t>Approximately half of youth respondents state that they are committed to the principle of voting (57%) and of the value of elections (48</a:t>
            </a:r>
            <a:r>
              <a:rPr lang="en-GB" dirty="0" smtClean="0"/>
              <a:t>%)...</a:t>
            </a:r>
          </a:p>
          <a:p>
            <a:endParaRPr lang="en-GB" dirty="0"/>
          </a:p>
          <a:p>
            <a:pPr marL="341312" lvl="2" indent="0">
              <a:buNone/>
            </a:pPr>
            <a:r>
              <a:rPr lang="en-GB" sz="1800" dirty="0"/>
              <a:t>... Significant number appear to have lost faith in either voting (37%) or in the electoral process (28%)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sz="2040" dirty="0"/>
          </a:p>
          <a:p>
            <a:endParaRPr lang="en-GB" sz="187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1D31-827F-414E-800B-0EB8BB04DDA2}" type="datetime1">
              <a:rPr lang="en-US" smtClean="0"/>
              <a:t>4/14/2014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246BF9-A6B8-44C1-B5BC-C48A4129D1D1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52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rgbClr val="004D75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rgbClr val="004D75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8DE2923A101542A5225FE29AEED1E9" ma:contentTypeVersion="0" ma:contentTypeDescription="Create a new document." ma:contentTypeScope="" ma:versionID="99ea08241112a4720fd9763278c1391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40E18D8-F6F2-429D-98B4-21879E7A537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1BF4F9-C892-4261-89B4-1A84D3BFC359}">
  <ds:schemaRefs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F255113-1B1C-4511-BCD5-0D0DA97151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4931</TotalTime>
  <Words>1712</Words>
  <Application>Microsoft Office PowerPoint</Application>
  <PresentationFormat>Custom</PresentationFormat>
  <Paragraphs>395</Paragraphs>
  <Slides>24</Slides>
  <Notes>24</Notes>
  <HiddenSlides>2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SimSun</vt:lpstr>
      <vt:lpstr>Arial</vt:lpstr>
      <vt:lpstr>Calibri</vt:lpstr>
      <vt:lpstr>Cambria</vt:lpstr>
      <vt:lpstr>Times</vt:lpstr>
      <vt:lpstr>Times New Roman</vt:lpstr>
      <vt:lpstr>Verdana</vt:lpstr>
      <vt:lpstr>blank</vt:lpstr>
      <vt:lpstr>Custom Design</vt:lpstr>
      <vt:lpstr>1_Custom Design</vt:lpstr>
      <vt:lpstr>2_Custom Design</vt:lpstr>
      <vt:lpstr>Engaging young people in the democratic process</vt:lpstr>
      <vt:lpstr>Overview</vt:lpstr>
      <vt:lpstr>Context: Electoral participation rates</vt:lpstr>
      <vt:lpstr>Who are the non-voters?</vt:lpstr>
      <vt:lpstr>Is non-voting an important issue?</vt:lpstr>
      <vt:lpstr>Is non-voting an important issue?</vt:lpstr>
      <vt:lpstr>Nottingham Trent University “Young people and politics in Britain” project</vt:lpstr>
      <vt:lpstr>Nottingham Trent University “Young people and politics in Britain” project</vt:lpstr>
      <vt:lpstr>Why don’t young people vote?</vt:lpstr>
      <vt:lpstr>Why don’t young people vote?</vt:lpstr>
      <vt:lpstr>What are the options open to re-engage young people in the democratic process?</vt:lpstr>
      <vt:lpstr>What are the options open to re-engage young people in the democratic process?</vt:lpstr>
      <vt:lpstr>Table 1: Compulsory voting by voting behaviour at the 2010 General Election (%)</vt:lpstr>
      <vt:lpstr>Table 2: Compulsory voting by likelihood to vote at the next General Election (%)</vt:lpstr>
      <vt:lpstr>What are the options open to re-engage young people in the democratic process?</vt:lpstr>
      <vt:lpstr>What are the options open to re-engage young people in the democratic process?</vt:lpstr>
      <vt:lpstr>What are the options open to re-engage young people in the democratic process?</vt:lpstr>
      <vt:lpstr>Table 3: Proposals to increase voter turnout (%)</vt:lpstr>
      <vt:lpstr>What are the options open to re-engage young people in the democratic process?</vt:lpstr>
      <vt:lpstr>What are the options open to re-engage young people in the democratic process?</vt:lpstr>
      <vt:lpstr>What are the options open to re-engage young people in the democratic process?</vt:lpstr>
      <vt:lpstr>Thank you</vt:lpstr>
      <vt:lpstr>PowerPoint Presentation</vt:lpstr>
      <vt:lpstr>Table 1: The impact of socio-economic factors</vt:lpstr>
    </vt:vector>
  </TitlesOfParts>
  <Company>NTU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DIR3SMITHG</dc:creator>
  <cp:lastModifiedBy>Matt Henn</cp:lastModifiedBy>
  <cp:revision>332</cp:revision>
  <cp:lastPrinted>2014-04-10T07:27:43Z</cp:lastPrinted>
  <dcterms:created xsi:type="dcterms:W3CDTF">2004-10-15T09:28:11Z</dcterms:created>
  <dcterms:modified xsi:type="dcterms:W3CDTF">2014-04-14T15:21:41Z</dcterms:modified>
</cp:coreProperties>
</file>