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3"/>
  </p:notesMasterIdLst>
  <p:handoutMasterIdLst>
    <p:handoutMasterId r:id="rId34"/>
  </p:handoutMasterIdLst>
  <p:sldIdLst>
    <p:sldId id="259" r:id="rId2"/>
    <p:sldId id="411" r:id="rId3"/>
    <p:sldId id="383" r:id="rId4"/>
    <p:sldId id="385" r:id="rId5"/>
    <p:sldId id="386" r:id="rId6"/>
    <p:sldId id="389" r:id="rId7"/>
    <p:sldId id="390" r:id="rId8"/>
    <p:sldId id="395" r:id="rId9"/>
    <p:sldId id="372" r:id="rId10"/>
    <p:sldId id="339" r:id="rId11"/>
    <p:sldId id="355" r:id="rId12"/>
    <p:sldId id="373" r:id="rId13"/>
    <p:sldId id="374" r:id="rId14"/>
    <p:sldId id="399" r:id="rId15"/>
    <p:sldId id="345" r:id="rId16"/>
    <p:sldId id="410" r:id="rId17"/>
    <p:sldId id="398" r:id="rId18"/>
    <p:sldId id="375" r:id="rId19"/>
    <p:sldId id="404" r:id="rId20"/>
    <p:sldId id="380" r:id="rId21"/>
    <p:sldId id="402" r:id="rId22"/>
    <p:sldId id="381" r:id="rId23"/>
    <p:sldId id="403" r:id="rId24"/>
    <p:sldId id="378" r:id="rId25"/>
    <p:sldId id="408" r:id="rId26"/>
    <p:sldId id="400" r:id="rId27"/>
    <p:sldId id="401" r:id="rId28"/>
    <p:sldId id="412" r:id="rId29"/>
    <p:sldId id="376" r:id="rId30"/>
    <p:sldId id="407" r:id="rId31"/>
    <p:sldId id="409" r:id="rId32"/>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92832F5-EA01-48E5-B403-87E193F50680}">
          <p14:sldIdLst>
            <p14:sldId id="259"/>
            <p14:sldId id="411"/>
            <p14:sldId id="383"/>
          </p14:sldIdLst>
        </p14:section>
        <p14:section name="Context" id="{087866C3-7028-482C-8D34-6BF5363FBD75}">
          <p14:sldIdLst>
            <p14:sldId id="385"/>
            <p14:sldId id="386"/>
            <p14:sldId id="389"/>
            <p14:sldId id="390"/>
            <p14:sldId id="395"/>
            <p14:sldId id="372"/>
          </p14:sldIdLst>
        </p14:section>
        <p14:section name="Research methodology" id="{E35CCD6A-2288-476E-BC93-C75323AE1F32}">
          <p14:sldIdLst>
            <p14:sldId id="339"/>
            <p14:sldId id="355"/>
            <p14:sldId id="373"/>
            <p14:sldId id="374"/>
          </p14:sldIdLst>
        </p14:section>
        <p14:section name="Key findings" id="{EB125903-530F-4EDB-85CF-47D0D14EDBBA}">
          <p14:sldIdLst>
            <p14:sldId id="399"/>
            <p14:sldId id="345"/>
            <p14:sldId id="410"/>
            <p14:sldId id="398"/>
            <p14:sldId id="375"/>
            <p14:sldId id="404"/>
            <p14:sldId id="380"/>
            <p14:sldId id="402"/>
            <p14:sldId id="381"/>
            <p14:sldId id="403"/>
            <p14:sldId id="378"/>
            <p14:sldId id="408"/>
            <p14:sldId id="400"/>
            <p14:sldId id="401"/>
            <p14:sldId id="412"/>
            <p14:sldId id="376"/>
            <p14:sldId id="407"/>
            <p14:sldId id="40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A7E2A"/>
    <a:srgbClr val="E111C8"/>
  </p:clrMru>
  <p:extLst>
    <p:ext uri="{E76CE94A-603C-4142-B9EB-6D1370010A27}">
      <p14:discardImageEditData xmlns:p14="http://schemas.microsoft.com/office/powerpoint/2010/main" val="1"/>
    </p:ext>
    <p:ext uri="{D31A062A-798A-4329-ABDD-BBA856620510}">
      <p14:defaultImageDpi xmlns:p14="http://schemas.microsoft.com/office/powerpoint/2010/main" val="96"/>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1250" autoAdjust="0"/>
    <p:restoredTop sz="83481" autoAdjust="0"/>
  </p:normalViewPr>
  <p:slideViewPr>
    <p:cSldViewPr>
      <p:cViewPr>
        <p:scale>
          <a:sx n="50" d="100"/>
          <a:sy n="50" d="100"/>
        </p:scale>
        <p:origin x="-1062" y="-330"/>
      </p:cViewPr>
      <p:guideLst>
        <p:guide orient="horz" pos="2160"/>
        <p:guide orient="horz" pos="576"/>
        <p:guide pos="2880"/>
        <p:guide pos="288"/>
      </p:guideLst>
    </p:cSldViewPr>
  </p:slideViewPr>
  <p:outlineViewPr>
    <p:cViewPr>
      <p:scale>
        <a:sx n="33" d="100"/>
        <a:sy n="33" d="100"/>
      </p:scale>
      <p:origin x="0" y="4592"/>
    </p:cViewPr>
  </p:outlineViewPr>
  <p:notesTextViewPr>
    <p:cViewPr>
      <p:scale>
        <a:sx n="100" d="100"/>
        <a:sy n="100" d="100"/>
      </p:scale>
      <p:origin x="0" y="0"/>
    </p:cViewPr>
  </p:notesTextViewPr>
  <p:sorterViewPr>
    <p:cViewPr>
      <p:scale>
        <a:sx n="80" d="100"/>
        <a:sy n="80" d="100"/>
      </p:scale>
      <p:origin x="0" y="0"/>
    </p:cViewPr>
  </p:sorterViewPr>
  <p:notesViewPr>
    <p:cSldViewPr snapToGrid="0" snapToObjects="1">
      <p:cViewPr varScale="1">
        <p:scale>
          <a:sx n="51" d="100"/>
          <a:sy n="51" d="100"/>
        </p:scale>
        <p:origin x="-1932" y="-108"/>
      </p:cViewPr>
      <p:guideLst>
        <p:guide orient="horz" pos="3126"/>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1988407699037624E-2"/>
          <c:y val="5.1400554097404488E-2"/>
          <c:w val="0.89851115485564303"/>
          <c:h val="0.8326195683872849"/>
        </c:manualLayout>
      </c:layout>
      <c:barChart>
        <c:barDir val="col"/>
        <c:grouping val="percentStacked"/>
        <c:varyColors val="0"/>
        <c:ser>
          <c:idx val="0"/>
          <c:order val="0"/>
          <c:tx>
            <c:strRef>
              <c:f>Sheet1!$A$10</c:f>
              <c:strCache>
                <c:ptCount val="1"/>
                <c:pt idx="0">
                  <c:v>Male</c:v>
                </c:pt>
              </c:strCache>
            </c:strRef>
          </c:tx>
          <c:invertIfNegative val="0"/>
          <c:cat>
            <c:strRef>
              <c:f>Sheet1!$B$9:$D$9</c:f>
              <c:strCache>
                <c:ptCount val="3"/>
                <c:pt idx="0">
                  <c:v>Habitual</c:v>
                </c:pt>
                <c:pt idx="1">
                  <c:v>Behaviour changers</c:v>
                </c:pt>
                <c:pt idx="2">
                  <c:v>Feel Good Socialisers</c:v>
                </c:pt>
              </c:strCache>
            </c:strRef>
          </c:cat>
          <c:val>
            <c:numRef>
              <c:f>Sheet1!$B$10:$D$10</c:f>
              <c:numCache>
                <c:formatCode>General</c:formatCode>
                <c:ptCount val="3"/>
                <c:pt idx="0">
                  <c:v>29</c:v>
                </c:pt>
                <c:pt idx="1">
                  <c:v>47</c:v>
                </c:pt>
                <c:pt idx="2">
                  <c:v>24</c:v>
                </c:pt>
              </c:numCache>
            </c:numRef>
          </c:val>
        </c:ser>
        <c:ser>
          <c:idx val="1"/>
          <c:order val="1"/>
          <c:tx>
            <c:strRef>
              <c:f>Sheet1!$A$11</c:f>
              <c:strCache>
                <c:ptCount val="1"/>
                <c:pt idx="0">
                  <c:v>Female</c:v>
                </c:pt>
              </c:strCache>
            </c:strRef>
          </c:tx>
          <c:invertIfNegative val="0"/>
          <c:cat>
            <c:strRef>
              <c:f>Sheet1!$B$9:$D$9</c:f>
              <c:strCache>
                <c:ptCount val="3"/>
                <c:pt idx="0">
                  <c:v>Habitual</c:v>
                </c:pt>
                <c:pt idx="1">
                  <c:v>Behaviour changers</c:v>
                </c:pt>
                <c:pt idx="2">
                  <c:v>Feel Good Socialisers</c:v>
                </c:pt>
              </c:strCache>
            </c:strRef>
          </c:cat>
          <c:val>
            <c:numRef>
              <c:f>Sheet1!$B$11:$D$11</c:f>
              <c:numCache>
                <c:formatCode>General</c:formatCode>
                <c:ptCount val="3"/>
                <c:pt idx="0">
                  <c:v>9</c:v>
                </c:pt>
                <c:pt idx="1">
                  <c:v>30</c:v>
                </c:pt>
                <c:pt idx="2">
                  <c:v>61</c:v>
                </c:pt>
              </c:numCache>
            </c:numRef>
          </c:val>
        </c:ser>
        <c:dLbls>
          <c:showLegendKey val="0"/>
          <c:showVal val="0"/>
          <c:showCatName val="0"/>
          <c:showSerName val="0"/>
          <c:showPercent val="0"/>
          <c:showBubbleSize val="0"/>
        </c:dLbls>
        <c:gapWidth val="150"/>
        <c:overlap val="100"/>
        <c:axId val="36377728"/>
        <c:axId val="36379264"/>
      </c:barChart>
      <c:catAx>
        <c:axId val="36377728"/>
        <c:scaling>
          <c:orientation val="minMax"/>
        </c:scaling>
        <c:delete val="0"/>
        <c:axPos val="b"/>
        <c:majorTickMark val="out"/>
        <c:minorTickMark val="none"/>
        <c:tickLblPos val="nextTo"/>
        <c:txPr>
          <a:bodyPr/>
          <a:lstStyle/>
          <a:p>
            <a:pPr>
              <a:defRPr sz="1600" b="1"/>
            </a:pPr>
            <a:endParaRPr lang="en-US"/>
          </a:p>
        </c:txPr>
        <c:crossAx val="36379264"/>
        <c:crosses val="autoZero"/>
        <c:auto val="1"/>
        <c:lblAlgn val="ctr"/>
        <c:lblOffset val="100"/>
        <c:noMultiLvlLbl val="0"/>
      </c:catAx>
      <c:valAx>
        <c:axId val="36379264"/>
        <c:scaling>
          <c:orientation val="minMax"/>
        </c:scaling>
        <c:delete val="0"/>
        <c:axPos val="l"/>
        <c:majorGridlines/>
        <c:numFmt formatCode="0%" sourceLinked="1"/>
        <c:majorTickMark val="out"/>
        <c:minorTickMark val="none"/>
        <c:tickLblPos val="nextTo"/>
        <c:txPr>
          <a:bodyPr/>
          <a:lstStyle/>
          <a:p>
            <a:pPr>
              <a:defRPr sz="1100"/>
            </a:pPr>
            <a:endParaRPr lang="en-US"/>
          </a:p>
        </c:txPr>
        <c:crossAx val="36377728"/>
        <c:crosses val="autoZero"/>
        <c:crossBetween val="between"/>
      </c:valAx>
    </c:plotArea>
    <c:legend>
      <c:legendPos val="r"/>
      <c:layout>
        <c:manualLayout>
          <c:xMode val="edge"/>
          <c:yMode val="edge"/>
          <c:x val="0.29457361232623702"/>
          <c:y val="8.8819120004523702E-2"/>
          <c:w val="0.13906836298240496"/>
          <c:h val="0.32475124861455734"/>
        </c:manualLayout>
      </c:layout>
      <c:overlay val="0"/>
      <c:txPr>
        <a:bodyPr/>
        <a:lstStyle/>
        <a:p>
          <a:pPr>
            <a:defRPr sz="1600" b="1"/>
          </a:pPr>
          <a:endParaRPr lang="en-US"/>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9C499618-F47E-4E1C-A5D2-4229171EF540}" type="datetimeFigureOut">
              <a:rPr lang="en-GB" smtClean="0"/>
              <a:pPr/>
              <a:t>18/09/2014</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85D3C83E-6F86-4320-820B-E5E714D29EDA}" type="slidenum">
              <a:rPr lang="en-GB" smtClean="0"/>
              <a:pPr/>
              <a:t>‹#›</a:t>
            </a:fld>
            <a:endParaRPr lang="en-GB"/>
          </a:p>
        </p:txBody>
      </p:sp>
    </p:spTree>
    <p:extLst>
      <p:ext uri="{BB962C8B-B14F-4D97-AF65-F5344CB8AC3E}">
        <p14:creationId xmlns:p14="http://schemas.microsoft.com/office/powerpoint/2010/main" val="11943118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724506C0-3FFE-45A5-803D-9F4FC5464A70}" type="datetimeFigureOut">
              <a:rPr lang="en-US" smtClean="0"/>
              <a:pPr/>
              <a:t>9/18/2014</a:t>
            </a:fld>
            <a:endParaRPr lang="en-US"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F8646707-6BBD-41A9-B4DF-0C76A73A2D2A}" type="slidenum">
              <a:rPr lang="en-US" smtClean="0"/>
              <a:pPr/>
              <a:t>‹#›</a:t>
            </a:fld>
            <a:endParaRPr lang="en-US" dirty="0"/>
          </a:p>
        </p:txBody>
      </p:sp>
    </p:spTree>
    <p:extLst>
      <p:ext uri="{BB962C8B-B14F-4D97-AF65-F5344CB8AC3E}">
        <p14:creationId xmlns:p14="http://schemas.microsoft.com/office/powerpoint/2010/main" val="4044723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961596"/>
            <a:ext cx="5438140" cy="4466987"/>
          </a:xfrm>
        </p:spPr>
        <p:txBody>
          <a:bodyPr/>
          <a:lstStyle/>
          <a:p>
            <a:endParaRPr lang="en-US" dirty="0" smtClean="0"/>
          </a:p>
        </p:txBody>
      </p:sp>
      <p:sp>
        <p:nvSpPr>
          <p:cNvPr id="4" name="Slide Number Placeholder 3"/>
          <p:cNvSpPr>
            <a:spLocks noGrp="1"/>
          </p:cNvSpPr>
          <p:nvPr>
            <p:ph type="sldNum" sz="quarter" idx="10"/>
          </p:nvPr>
        </p:nvSpPr>
        <p:spPr/>
        <p:txBody>
          <a:bodyPr/>
          <a:lstStyle/>
          <a:p>
            <a:fld id="{5E0C3846-8D4C-4326-8BC7-9B455A036298}"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GB" dirty="0"/>
          </a:p>
        </p:txBody>
      </p:sp>
      <p:sp>
        <p:nvSpPr>
          <p:cNvPr id="4" name="Slide Number Placeholder 3"/>
          <p:cNvSpPr>
            <a:spLocks noGrp="1"/>
          </p:cNvSpPr>
          <p:nvPr>
            <p:ph type="sldNum" sz="quarter" idx="10"/>
          </p:nvPr>
        </p:nvSpPr>
        <p:spPr/>
        <p:txBody>
          <a:bodyPr/>
          <a:lstStyle/>
          <a:p>
            <a:fld id="{F8646707-6BBD-41A9-B4DF-0C76A73A2D2A}" type="slidenum">
              <a:rPr lang="en-US" smtClean="0"/>
              <a:pPr/>
              <a:t>11</a:t>
            </a:fld>
            <a:endParaRPr lang="en-US" dirty="0"/>
          </a:p>
        </p:txBody>
      </p:sp>
    </p:spTree>
    <p:extLst>
      <p:ext uri="{BB962C8B-B14F-4D97-AF65-F5344CB8AC3E}">
        <p14:creationId xmlns:p14="http://schemas.microsoft.com/office/powerpoint/2010/main" val="354621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8646707-6BBD-41A9-B4DF-0C76A73A2D2A}" type="slidenum">
              <a:rPr lang="en-US" smtClean="0"/>
              <a:pPr/>
              <a:t>12</a:t>
            </a:fld>
            <a:endParaRPr lang="en-US" dirty="0"/>
          </a:p>
        </p:txBody>
      </p:sp>
    </p:spTree>
    <p:extLst>
      <p:ext uri="{BB962C8B-B14F-4D97-AF65-F5344CB8AC3E}">
        <p14:creationId xmlns:p14="http://schemas.microsoft.com/office/powerpoint/2010/main" val="649521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8646707-6BBD-41A9-B4DF-0C76A73A2D2A}" type="slidenum">
              <a:rPr lang="en-US" smtClean="0"/>
              <a:pPr/>
              <a:t>13</a:t>
            </a:fld>
            <a:endParaRPr lang="en-US" dirty="0"/>
          </a:p>
        </p:txBody>
      </p:sp>
    </p:spTree>
    <p:extLst>
      <p:ext uri="{BB962C8B-B14F-4D97-AF65-F5344CB8AC3E}">
        <p14:creationId xmlns:p14="http://schemas.microsoft.com/office/powerpoint/2010/main" val="1500904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8646707-6BBD-41A9-B4DF-0C76A73A2D2A}" type="slidenum">
              <a:rPr lang="en-US" smtClean="0"/>
              <a:pPr/>
              <a:t>14</a:t>
            </a:fld>
            <a:endParaRPr lang="en-US" dirty="0"/>
          </a:p>
        </p:txBody>
      </p:sp>
    </p:spTree>
    <p:extLst>
      <p:ext uri="{BB962C8B-B14F-4D97-AF65-F5344CB8AC3E}">
        <p14:creationId xmlns:p14="http://schemas.microsoft.com/office/powerpoint/2010/main" val="51743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8646707-6BBD-41A9-B4DF-0C76A73A2D2A}" type="slidenum">
              <a:rPr lang="en-US" smtClean="0"/>
              <a:pPr/>
              <a:t>15</a:t>
            </a:fld>
            <a:endParaRPr lang="en-US" dirty="0"/>
          </a:p>
        </p:txBody>
      </p:sp>
    </p:spTree>
    <p:extLst>
      <p:ext uri="{BB962C8B-B14F-4D97-AF65-F5344CB8AC3E}">
        <p14:creationId xmlns:p14="http://schemas.microsoft.com/office/powerpoint/2010/main" val="4151461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8646707-6BBD-41A9-B4DF-0C76A73A2D2A}" type="slidenum">
              <a:rPr lang="en-US" smtClean="0"/>
              <a:pPr/>
              <a:t>16</a:t>
            </a:fld>
            <a:endParaRPr lang="en-US" dirty="0"/>
          </a:p>
        </p:txBody>
      </p:sp>
    </p:spTree>
    <p:extLst>
      <p:ext uri="{BB962C8B-B14F-4D97-AF65-F5344CB8AC3E}">
        <p14:creationId xmlns:p14="http://schemas.microsoft.com/office/powerpoint/2010/main" val="4151461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8646707-6BBD-41A9-B4DF-0C76A73A2D2A}" type="slidenum">
              <a:rPr lang="en-US" smtClean="0"/>
              <a:pPr/>
              <a:t>17</a:t>
            </a:fld>
            <a:endParaRPr lang="en-US" dirty="0"/>
          </a:p>
        </p:txBody>
      </p:sp>
    </p:spTree>
    <p:extLst>
      <p:ext uri="{BB962C8B-B14F-4D97-AF65-F5344CB8AC3E}">
        <p14:creationId xmlns:p14="http://schemas.microsoft.com/office/powerpoint/2010/main" val="1775766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8646707-6BBD-41A9-B4DF-0C76A73A2D2A}" type="slidenum">
              <a:rPr lang="en-US" smtClean="0"/>
              <a:pPr/>
              <a:t>18</a:t>
            </a:fld>
            <a:endParaRPr lang="en-US" dirty="0"/>
          </a:p>
        </p:txBody>
      </p:sp>
    </p:spTree>
    <p:extLst>
      <p:ext uri="{BB962C8B-B14F-4D97-AF65-F5344CB8AC3E}">
        <p14:creationId xmlns:p14="http://schemas.microsoft.com/office/powerpoint/2010/main" val="3543809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8646707-6BBD-41A9-B4DF-0C76A73A2D2A}" type="slidenum">
              <a:rPr lang="en-US" smtClean="0"/>
              <a:pPr/>
              <a:t>19</a:t>
            </a:fld>
            <a:endParaRPr lang="en-US" dirty="0"/>
          </a:p>
        </p:txBody>
      </p:sp>
    </p:spTree>
    <p:extLst>
      <p:ext uri="{BB962C8B-B14F-4D97-AF65-F5344CB8AC3E}">
        <p14:creationId xmlns:p14="http://schemas.microsoft.com/office/powerpoint/2010/main" val="4117876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8646707-6BBD-41A9-B4DF-0C76A73A2D2A}" type="slidenum">
              <a:rPr lang="en-US" smtClean="0"/>
              <a:pPr/>
              <a:t>20</a:t>
            </a:fld>
            <a:endParaRPr lang="en-US" dirty="0"/>
          </a:p>
        </p:txBody>
      </p:sp>
    </p:spTree>
    <p:extLst>
      <p:ext uri="{BB962C8B-B14F-4D97-AF65-F5344CB8AC3E}">
        <p14:creationId xmlns:p14="http://schemas.microsoft.com/office/powerpoint/2010/main" val="2414888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4" name="Slide Number Placeholder 3"/>
          <p:cNvSpPr>
            <a:spLocks noGrp="1"/>
          </p:cNvSpPr>
          <p:nvPr>
            <p:ph type="sldNum" sz="quarter" idx="5"/>
          </p:nvPr>
        </p:nvSpPr>
        <p:spPr/>
        <p:txBody>
          <a:bodyPr/>
          <a:lstStyle/>
          <a:p>
            <a:pPr>
              <a:defRPr/>
            </a:pPr>
            <a:fld id="{FBD804F8-DB91-4DC9-AF11-39AD6393E6D5}" type="slidenum">
              <a:rPr lang="en-GB" smtClean="0"/>
              <a:pPr>
                <a:defRPr/>
              </a:pPr>
              <a:t>3</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8646707-6BBD-41A9-B4DF-0C76A73A2D2A}" type="slidenum">
              <a:rPr lang="en-US" smtClean="0"/>
              <a:pPr/>
              <a:t>21</a:t>
            </a:fld>
            <a:endParaRPr lang="en-US" dirty="0"/>
          </a:p>
        </p:txBody>
      </p:sp>
    </p:spTree>
    <p:extLst>
      <p:ext uri="{BB962C8B-B14F-4D97-AF65-F5344CB8AC3E}">
        <p14:creationId xmlns:p14="http://schemas.microsoft.com/office/powerpoint/2010/main" val="1321657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8646707-6BBD-41A9-B4DF-0C76A73A2D2A}" type="slidenum">
              <a:rPr lang="en-US" smtClean="0"/>
              <a:pPr/>
              <a:t>22</a:t>
            </a:fld>
            <a:endParaRPr lang="en-US" dirty="0"/>
          </a:p>
        </p:txBody>
      </p:sp>
    </p:spTree>
    <p:extLst>
      <p:ext uri="{BB962C8B-B14F-4D97-AF65-F5344CB8AC3E}">
        <p14:creationId xmlns:p14="http://schemas.microsoft.com/office/powerpoint/2010/main" val="2087451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8646707-6BBD-41A9-B4DF-0C76A73A2D2A}" type="slidenum">
              <a:rPr lang="en-US" smtClean="0"/>
              <a:pPr/>
              <a:t>23</a:t>
            </a:fld>
            <a:endParaRPr lang="en-US" dirty="0"/>
          </a:p>
        </p:txBody>
      </p:sp>
    </p:spTree>
    <p:extLst>
      <p:ext uri="{BB962C8B-B14F-4D97-AF65-F5344CB8AC3E}">
        <p14:creationId xmlns:p14="http://schemas.microsoft.com/office/powerpoint/2010/main" val="41982147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F8646707-6BBD-41A9-B4DF-0C76A73A2D2A}" type="slidenum">
              <a:rPr lang="en-US" smtClean="0"/>
              <a:pPr/>
              <a:t>24</a:t>
            </a:fld>
            <a:endParaRPr lang="en-US" dirty="0"/>
          </a:p>
        </p:txBody>
      </p:sp>
    </p:spTree>
    <p:extLst>
      <p:ext uri="{BB962C8B-B14F-4D97-AF65-F5344CB8AC3E}">
        <p14:creationId xmlns:p14="http://schemas.microsoft.com/office/powerpoint/2010/main" val="584051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F8646707-6BBD-41A9-B4DF-0C76A73A2D2A}" type="slidenum">
              <a:rPr lang="en-US" smtClean="0"/>
              <a:pPr/>
              <a:t>25</a:t>
            </a:fld>
            <a:endParaRPr lang="en-US" dirty="0"/>
          </a:p>
        </p:txBody>
      </p:sp>
    </p:spTree>
    <p:extLst>
      <p:ext uri="{BB962C8B-B14F-4D97-AF65-F5344CB8AC3E}">
        <p14:creationId xmlns:p14="http://schemas.microsoft.com/office/powerpoint/2010/main" val="5840514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8646707-6BBD-41A9-B4DF-0C76A73A2D2A}" type="slidenum">
              <a:rPr lang="en-US" smtClean="0"/>
              <a:pPr/>
              <a:t>26</a:t>
            </a:fld>
            <a:endParaRPr lang="en-US" dirty="0"/>
          </a:p>
        </p:txBody>
      </p:sp>
    </p:spTree>
    <p:extLst>
      <p:ext uri="{BB962C8B-B14F-4D97-AF65-F5344CB8AC3E}">
        <p14:creationId xmlns:p14="http://schemas.microsoft.com/office/powerpoint/2010/main" val="28276203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8646707-6BBD-41A9-B4DF-0C76A73A2D2A}" type="slidenum">
              <a:rPr lang="en-US" smtClean="0"/>
              <a:pPr/>
              <a:t>27</a:t>
            </a:fld>
            <a:endParaRPr lang="en-US" dirty="0"/>
          </a:p>
        </p:txBody>
      </p:sp>
    </p:spTree>
    <p:extLst>
      <p:ext uri="{BB962C8B-B14F-4D97-AF65-F5344CB8AC3E}">
        <p14:creationId xmlns:p14="http://schemas.microsoft.com/office/powerpoint/2010/main" val="32062147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8646707-6BBD-41A9-B4DF-0C76A73A2D2A}" type="slidenum">
              <a:rPr lang="en-US" smtClean="0"/>
              <a:pPr/>
              <a:t>28</a:t>
            </a:fld>
            <a:endParaRPr lang="en-US" dirty="0"/>
          </a:p>
        </p:txBody>
      </p:sp>
    </p:spTree>
    <p:extLst>
      <p:ext uri="{BB962C8B-B14F-4D97-AF65-F5344CB8AC3E}">
        <p14:creationId xmlns:p14="http://schemas.microsoft.com/office/powerpoint/2010/main" val="32062147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8646707-6BBD-41A9-B4DF-0C76A73A2D2A}" type="slidenum">
              <a:rPr lang="en-US" smtClean="0"/>
              <a:pPr/>
              <a:t>29</a:t>
            </a:fld>
            <a:endParaRPr lang="en-US" dirty="0"/>
          </a:p>
        </p:txBody>
      </p:sp>
    </p:spTree>
    <p:extLst>
      <p:ext uri="{BB962C8B-B14F-4D97-AF65-F5344CB8AC3E}">
        <p14:creationId xmlns:p14="http://schemas.microsoft.com/office/powerpoint/2010/main" val="34682249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8646707-6BBD-41A9-B4DF-0C76A73A2D2A}" type="slidenum">
              <a:rPr lang="en-US" smtClean="0"/>
              <a:pPr/>
              <a:t>30</a:t>
            </a:fld>
            <a:endParaRPr lang="en-US" dirty="0"/>
          </a:p>
        </p:txBody>
      </p:sp>
    </p:spTree>
    <p:extLst>
      <p:ext uri="{BB962C8B-B14F-4D97-AF65-F5344CB8AC3E}">
        <p14:creationId xmlns:p14="http://schemas.microsoft.com/office/powerpoint/2010/main" val="760941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2935" eaLnBrk="0" hangingPunct="0">
              <a:spcBef>
                <a:spcPct val="30000"/>
              </a:spcBef>
              <a:defRPr sz="1200">
                <a:solidFill>
                  <a:schemeClr val="tx1"/>
                </a:solidFill>
                <a:latin typeface="Arial" pitchFamily="34" charset="0"/>
                <a:cs typeface="Arial" pitchFamily="34" charset="0"/>
              </a:defRPr>
            </a:lvl1pPr>
            <a:lvl2pPr marL="715267" indent="-274160" defTabSz="892935" eaLnBrk="0" hangingPunct="0">
              <a:spcBef>
                <a:spcPct val="30000"/>
              </a:spcBef>
              <a:defRPr sz="1200">
                <a:solidFill>
                  <a:schemeClr val="tx1"/>
                </a:solidFill>
                <a:latin typeface="Arial" pitchFamily="34" charset="0"/>
                <a:cs typeface="Arial" pitchFamily="34" charset="0"/>
              </a:defRPr>
            </a:lvl2pPr>
            <a:lvl3pPr marL="1101235" indent="-219022" defTabSz="892935" eaLnBrk="0" hangingPunct="0">
              <a:spcBef>
                <a:spcPct val="30000"/>
              </a:spcBef>
              <a:defRPr sz="1200">
                <a:solidFill>
                  <a:schemeClr val="tx1"/>
                </a:solidFill>
                <a:latin typeface="Arial" pitchFamily="34" charset="0"/>
                <a:cs typeface="Arial" pitchFamily="34" charset="0"/>
              </a:defRPr>
            </a:lvl3pPr>
            <a:lvl4pPr marL="1542342" indent="-219022" defTabSz="892935" eaLnBrk="0" hangingPunct="0">
              <a:spcBef>
                <a:spcPct val="30000"/>
              </a:spcBef>
              <a:defRPr sz="1200">
                <a:solidFill>
                  <a:schemeClr val="tx1"/>
                </a:solidFill>
                <a:latin typeface="Arial" pitchFamily="34" charset="0"/>
                <a:cs typeface="Arial" pitchFamily="34" charset="0"/>
              </a:defRPr>
            </a:lvl4pPr>
            <a:lvl5pPr marL="1983448" indent="-219022" defTabSz="892935" eaLnBrk="0" hangingPunct="0">
              <a:spcBef>
                <a:spcPct val="30000"/>
              </a:spcBef>
              <a:defRPr sz="1200">
                <a:solidFill>
                  <a:schemeClr val="tx1"/>
                </a:solidFill>
                <a:latin typeface="Arial" pitchFamily="34" charset="0"/>
                <a:cs typeface="Arial" pitchFamily="34" charset="0"/>
              </a:defRPr>
            </a:lvl5pPr>
            <a:lvl6pPr marL="2424555" indent="-219022" defTabSz="892935" eaLnBrk="0" fontAlgn="base" hangingPunct="0">
              <a:spcBef>
                <a:spcPct val="30000"/>
              </a:spcBef>
              <a:spcAft>
                <a:spcPct val="0"/>
              </a:spcAft>
              <a:defRPr sz="1200">
                <a:solidFill>
                  <a:schemeClr val="tx1"/>
                </a:solidFill>
                <a:latin typeface="Arial" pitchFamily="34" charset="0"/>
                <a:cs typeface="Arial" pitchFamily="34" charset="0"/>
              </a:defRPr>
            </a:lvl6pPr>
            <a:lvl7pPr marL="2865662" indent="-219022" defTabSz="892935" eaLnBrk="0" fontAlgn="base" hangingPunct="0">
              <a:spcBef>
                <a:spcPct val="30000"/>
              </a:spcBef>
              <a:spcAft>
                <a:spcPct val="0"/>
              </a:spcAft>
              <a:defRPr sz="1200">
                <a:solidFill>
                  <a:schemeClr val="tx1"/>
                </a:solidFill>
                <a:latin typeface="Arial" pitchFamily="34" charset="0"/>
                <a:cs typeface="Arial" pitchFamily="34" charset="0"/>
              </a:defRPr>
            </a:lvl7pPr>
            <a:lvl8pPr marL="3306768" indent="-219022" defTabSz="892935" eaLnBrk="0" fontAlgn="base" hangingPunct="0">
              <a:spcBef>
                <a:spcPct val="30000"/>
              </a:spcBef>
              <a:spcAft>
                <a:spcPct val="0"/>
              </a:spcAft>
              <a:defRPr sz="1200">
                <a:solidFill>
                  <a:schemeClr val="tx1"/>
                </a:solidFill>
                <a:latin typeface="Arial" pitchFamily="34" charset="0"/>
                <a:cs typeface="Arial" pitchFamily="34" charset="0"/>
              </a:defRPr>
            </a:lvl8pPr>
            <a:lvl9pPr marL="3747875" indent="-219022" defTabSz="892935"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3D5D9D3F-3FE6-4103-BA83-E2543C857E40}" type="slidenum">
              <a:rPr lang="en-US" altLang="en-US" sz="1100"/>
              <a:pPr eaLnBrk="1" hangingPunct="1">
                <a:spcBef>
                  <a:spcPct val="0"/>
                </a:spcBef>
              </a:pPr>
              <a:t>4</a:t>
            </a:fld>
            <a:endParaRPr lang="en-US" altLang="en-US" sz="110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8646707-6BBD-41A9-B4DF-0C76A73A2D2A}" type="slidenum">
              <a:rPr lang="en-US" smtClean="0"/>
              <a:pPr/>
              <a:t>31</a:t>
            </a:fld>
            <a:endParaRPr lang="en-US" dirty="0"/>
          </a:p>
        </p:txBody>
      </p:sp>
    </p:spTree>
    <p:extLst>
      <p:ext uri="{BB962C8B-B14F-4D97-AF65-F5344CB8AC3E}">
        <p14:creationId xmlns:p14="http://schemas.microsoft.com/office/powerpoint/2010/main" val="1783286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7529" eaLnBrk="0" hangingPunct="0">
              <a:spcBef>
                <a:spcPct val="30000"/>
              </a:spcBef>
              <a:defRPr sz="1200">
                <a:solidFill>
                  <a:schemeClr val="tx1"/>
                </a:solidFill>
                <a:latin typeface="Arial" pitchFamily="34" charset="0"/>
                <a:cs typeface="Arial" pitchFamily="34" charset="0"/>
              </a:defRPr>
            </a:lvl1pPr>
            <a:lvl2pPr marL="741304" indent="-284881" defTabSz="897529" eaLnBrk="0" hangingPunct="0">
              <a:spcBef>
                <a:spcPct val="30000"/>
              </a:spcBef>
              <a:defRPr sz="1200">
                <a:solidFill>
                  <a:schemeClr val="tx1"/>
                </a:solidFill>
                <a:latin typeface="Arial" pitchFamily="34" charset="0"/>
                <a:cs typeface="Arial" pitchFamily="34" charset="0"/>
              </a:defRPr>
            </a:lvl2pPr>
            <a:lvl3pPr marL="1142589" indent="-228212" defTabSz="897529" eaLnBrk="0" hangingPunct="0">
              <a:spcBef>
                <a:spcPct val="30000"/>
              </a:spcBef>
              <a:defRPr sz="1200">
                <a:solidFill>
                  <a:schemeClr val="tx1"/>
                </a:solidFill>
                <a:latin typeface="Arial" pitchFamily="34" charset="0"/>
                <a:cs typeface="Arial" pitchFamily="34" charset="0"/>
              </a:defRPr>
            </a:lvl3pPr>
            <a:lvl4pPr marL="1599011" indent="-228212" defTabSz="897529" eaLnBrk="0" hangingPunct="0">
              <a:spcBef>
                <a:spcPct val="30000"/>
              </a:spcBef>
              <a:defRPr sz="1200">
                <a:solidFill>
                  <a:schemeClr val="tx1"/>
                </a:solidFill>
                <a:latin typeface="Arial" pitchFamily="34" charset="0"/>
                <a:cs typeface="Arial" pitchFamily="34" charset="0"/>
              </a:defRPr>
            </a:lvl4pPr>
            <a:lvl5pPr marL="2056966" indent="-228212" defTabSz="897529" eaLnBrk="0" hangingPunct="0">
              <a:spcBef>
                <a:spcPct val="30000"/>
              </a:spcBef>
              <a:defRPr sz="1200">
                <a:solidFill>
                  <a:schemeClr val="tx1"/>
                </a:solidFill>
                <a:latin typeface="Arial" pitchFamily="34" charset="0"/>
                <a:cs typeface="Arial" pitchFamily="34" charset="0"/>
              </a:defRPr>
            </a:lvl5pPr>
            <a:lvl6pPr marL="2498073" indent="-228212" defTabSz="897529" eaLnBrk="0" fontAlgn="base" hangingPunct="0">
              <a:spcBef>
                <a:spcPct val="30000"/>
              </a:spcBef>
              <a:spcAft>
                <a:spcPct val="0"/>
              </a:spcAft>
              <a:defRPr sz="1200">
                <a:solidFill>
                  <a:schemeClr val="tx1"/>
                </a:solidFill>
                <a:latin typeface="Arial" pitchFamily="34" charset="0"/>
                <a:cs typeface="Arial" pitchFamily="34" charset="0"/>
              </a:defRPr>
            </a:lvl6pPr>
            <a:lvl7pPr marL="2939179" indent="-228212" defTabSz="897529" eaLnBrk="0" fontAlgn="base" hangingPunct="0">
              <a:spcBef>
                <a:spcPct val="30000"/>
              </a:spcBef>
              <a:spcAft>
                <a:spcPct val="0"/>
              </a:spcAft>
              <a:defRPr sz="1200">
                <a:solidFill>
                  <a:schemeClr val="tx1"/>
                </a:solidFill>
                <a:latin typeface="Arial" pitchFamily="34" charset="0"/>
                <a:cs typeface="Arial" pitchFamily="34" charset="0"/>
              </a:defRPr>
            </a:lvl7pPr>
            <a:lvl8pPr marL="3380286" indent="-228212" defTabSz="897529" eaLnBrk="0" fontAlgn="base" hangingPunct="0">
              <a:spcBef>
                <a:spcPct val="30000"/>
              </a:spcBef>
              <a:spcAft>
                <a:spcPct val="0"/>
              </a:spcAft>
              <a:defRPr sz="1200">
                <a:solidFill>
                  <a:schemeClr val="tx1"/>
                </a:solidFill>
                <a:latin typeface="Arial" pitchFamily="34" charset="0"/>
                <a:cs typeface="Arial" pitchFamily="34" charset="0"/>
              </a:defRPr>
            </a:lvl8pPr>
            <a:lvl9pPr marL="3821392" indent="-228212" defTabSz="897529"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503019DF-43EF-4123-B640-187261EC8790}" type="slidenum">
              <a:rPr lang="en-GB" altLang="en-US" sz="1100"/>
              <a:pPr eaLnBrk="1" hangingPunct="1">
                <a:spcBef>
                  <a:spcPct val="0"/>
                </a:spcBef>
              </a:pPr>
              <a:t>5</a:t>
            </a:fld>
            <a:endParaRPr lang="en-GB" altLang="en-US" sz="110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xfrm>
            <a:off x="807148" y="4676160"/>
            <a:ext cx="5038974" cy="52504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endParaRPr lang="en-US" altLang="en-US" sz="14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p:spPr>
        <p:txBody>
          <a:bodyPr/>
          <a:lstStyle/>
          <a:p>
            <a:endParaRPr lang="en-GB" alt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8646707-6BBD-41A9-B4DF-0C76A73A2D2A}" type="slidenum">
              <a:rPr lang="en-US" smtClean="0"/>
              <a:pPr/>
              <a:t>7</a:t>
            </a:fld>
            <a:endParaRPr lang="en-US" dirty="0"/>
          </a:p>
        </p:txBody>
      </p:sp>
    </p:spTree>
    <p:extLst>
      <p:ext uri="{BB962C8B-B14F-4D97-AF65-F5344CB8AC3E}">
        <p14:creationId xmlns:p14="http://schemas.microsoft.com/office/powerpoint/2010/main" val="1879222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8646707-6BBD-41A9-B4DF-0C76A73A2D2A}" type="slidenum">
              <a:rPr lang="en-US" smtClean="0"/>
              <a:pPr/>
              <a:t>8</a:t>
            </a:fld>
            <a:endParaRPr lang="en-US" dirty="0"/>
          </a:p>
        </p:txBody>
      </p:sp>
    </p:spTree>
    <p:extLst>
      <p:ext uri="{BB962C8B-B14F-4D97-AF65-F5344CB8AC3E}">
        <p14:creationId xmlns:p14="http://schemas.microsoft.com/office/powerpoint/2010/main" val="3855810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8646707-6BBD-41A9-B4DF-0C76A73A2D2A}" type="slidenum">
              <a:rPr lang="en-US" smtClean="0"/>
              <a:pPr/>
              <a:t>9</a:t>
            </a:fld>
            <a:endParaRPr lang="en-US" dirty="0"/>
          </a:p>
        </p:txBody>
      </p:sp>
    </p:spTree>
    <p:extLst>
      <p:ext uri="{BB962C8B-B14F-4D97-AF65-F5344CB8AC3E}">
        <p14:creationId xmlns:p14="http://schemas.microsoft.com/office/powerpoint/2010/main" val="1717691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8646707-6BBD-41A9-B4DF-0C76A73A2D2A}" type="slidenum">
              <a:rPr lang="en-US" smtClean="0"/>
              <a:pPr/>
              <a:t>10</a:t>
            </a:fld>
            <a:endParaRPr lang="en-US" dirty="0"/>
          </a:p>
        </p:txBody>
      </p:sp>
    </p:spTree>
    <p:extLst>
      <p:ext uri="{BB962C8B-B14F-4D97-AF65-F5344CB8AC3E}">
        <p14:creationId xmlns:p14="http://schemas.microsoft.com/office/powerpoint/2010/main" val="40012566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733203"/>
            <a:ext cx="9144000" cy="6124797"/>
          </a:xfrm>
          <a:prstGeom prst="rect">
            <a:avLst/>
          </a:prstGeom>
        </p:spPr>
      </p:pic>
      <p:sp>
        <p:nvSpPr>
          <p:cNvPr id="2" name="Title 1"/>
          <p:cNvSpPr>
            <a:spLocks noGrp="1"/>
          </p:cNvSpPr>
          <p:nvPr>
            <p:ph type="ctrTitle"/>
          </p:nvPr>
        </p:nvSpPr>
        <p:spPr>
          <a:xfrm>
            <a:off x="381000" y="381001"/>
            <a:ext cx="7772400" cy="761999"/>
          </a:xfrm>
        </p:spPr>
        <p:txBody>
          <a:bodyPr anchor="t"/>
          <a:lstStyle>
            <a:lvl1pPr algn="l">
              <a:defRPr>
                <a:latin typeface="Georgia" pitchFamily="18" charset="0"/>
              </a:defRPr>
            </a:lvl1pPr>
          </a:lstStyle>
          <a:p>
            <a:r>
              <a:rPr lang="en-GB" smtClean="0"/>
              <a:t>Click to edit Master title style</a:t>
            </a:r>
            <a:endParaRPr lang="en-US" dirty="0"/>
          </a:p>
        </p:txBody>
      </p:sp>
      <p:sp>
        <p:nvSpPr>
          <p:cNvPr id="3" name="Subtitle 2"/>
          <p:cNvSpPr>
            <a:spLocks noGrp="1"/>
          </p:cNvSpPr>
          <p:nvPr>
            <p:ph type="subTitle" idx="1" hasCustomPrompt="1"/>
          </p:nvPr>
        </p:nvSpPr>
        <p:spPr>
          <a:xfrm>
            <a:off x="439948" y="1219200"/>
            <a:ext cx="5275052" cy="1295400"/>
          </a:xfrm>
        </p:spPr>
        <p:txBody>
          <a:bodyPr>
            <a:normAutofit/>
          </a:bodyPr>
          <a:lstStyle>
            <a:lvl1pPr marL="0" indent="0" algn="l">
              <a:buNone/>
              <a:defRPr sz="1600" baseline="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a:t>
            </a:r>
            <a:endParaRPr lang="en-US" dirty="0"/>
          </a:p>
        </p:txBody>
      </p:sp>
      <p:sp>
        <p:nvSpPr>
          <p:cNvPr id="4" name="Date Placeholder 3"/>
          <p:cNvSpPr>
            <a:spLocks noGrp="1"/>
          </p:cNvSpPr>
          <p:nvPr>
            <p:ph type="dt" sz="half" idx="10"/>
          </p:nvPr>
        </p:nvSpPr>
        <p:spPr/>
        <p:txBody>
          <a:bodyPr/>
          <a:lstStyle/>
          <a:p>
            <a:fld id="{F922158D-428B-4987-8B28-745A2AFA1252}" type="datetimeFigureOut">
              <a:rPr lang="en-US" smtClean="0"/>
              <a:pPr/>
              <a:t>9/18/2014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5FC477-0A05-4F3E-8EE9-E015C9089D56}"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922158D-428B-4987-8B28-745A2AFA1252}" type="datetimeFigureOut">
              <a:rPr lang="en-US" smtClean="0"/>
              <a:pPr/>
              <a:t>9/18/2014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5FC477-0A05-4F3E-8EE9-E015C9089D56}" type="slidenum">
              <a:rPr lang="en-US" smtClean="0"/>
              <a:pPr/>
              <a:t>‹#›</a:t>
            </a:fld>
            <a:endParaRPr lang="en-US" dirty="0"/>
          </a:p>
        </p:txBody>
      </p:sp>
    </p:spTree>
  </p:cSld>
  <p:clrMapOvr>
    <a:masterClrMapping/>
  </p:clrMapOvr>
  <p:transition spd="slow">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0"/>
            <a:ext cx="2057400" cy="5211763"/>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914400"/>
            <a:ext cx="6019800" cy="5211763"/>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922158D-428B-4987-8B28-745A2AFA1252}" type="datetimeFigureOut">
              <a:rPr lang="en-US" smtClean="0"/>
              <a:pPr/>
              <a:t>9/18/2014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5FC477-0A05-4F3E-8EE9-E015C9089D56}" type="slidenum">
              <a:rPr lang="en-US" smtClean="0"/>
              <a:pPr/>
              <a:t>‹#›</a:t>
            </a:fld>
            <a:endParaRPr lang="en-US" dirty="0"/>
          </a:p>
        </p:txBody>
      </p:sp>
    </p:spTree>
  </p:cSld>
  <p:clrMapOvr>
    <a:masterClrMapping/>
  </p:clrMapOvr>
  <p:transition spd="slow">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rp-Black-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68425"/>
            <a:ext cx="8685213" cy="51244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6" name="Title Placeholder 1"/>
          <p:cNvSpPr>
            <a:spLocks noGrp="1"/>
          </p:cNvSpPr>
          <p:nvPr>
            <p:ph type="title"/>
          </p:nvPr>
        </p:nvSpPr>
        <p:spPr bwMode="auto">
          <a:xfrm>
            <a:off x="1098549" y="225425"/>
            <a:ext cx="7815263" cy="9844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2637670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6838" y="-242888"/>
            <a:ext cx="5267325" cy="1079501"/>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323850" y="1600200"/>
            <a:ext cx="4105275" cy="3916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581525" y="1600200"/>
            <a:ext cx="4105275" cy="1881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81525" y="3633788"/>
            <a:ext cx="4105275" cy="1882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579830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srcRect l="-92" t="50811" r="45394" b="-590"/>
          <a:stretch/>
        </p:blipFill>
        <p:spPr>
          <a:xfrm>
            <a:off x="-13648" y="0"/>
            <a:ext cx="9157648" cy="5582272"/>
          </a:xfrm>
          <a:prstGeom prst="rect">
            <a:avLst/>
          </a:prstGeom>
        </p:spPr>
      </p:pic>
      <p:sp>
        <p:nvSpPr>
          <p:cNvPr id="2" name="Title 1"/>
          <p:cNvSpPr>
            <a:spLocks noGrp="1"/>
          </p:cNvSpPr>
          <p:nvPr>
            <p:ph type="title" hasCustomPrompt="1"/>
          </p:nvPr>
        </p:nvSpPr>
        <p:spPr>
          <a:xfrm>
            <a:off x="3768304" y="1905000"/>
            <a:ext cx="5105400" cy="1143001"/>
          </a:xfrm>
        </p:spPr>
        <p:txBody>
          <a:bodyPr anchor="b" anchorCtr="0">
            <a:normAutofit/>
          </a:bodyPr>
          <a:lstStyle>
            <a:lvl1pPr algn="l">
              <a:defRPr sz="3600" b="0" cap="none">
                <a:latin typeface="Georgia"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810000" y="3048000"/>
            <a:ext cx="5105400" cy="1500187"/>
          </a:xfrm>
        </p:spPr>
        <p:txBody>
          <a:bodyPr anchor="t"/>
          <a:lstStyle>
            <a:lvl1pPr marL="0" indent="0">
              <a:buNone/>
              <a:defRPr sz="2000">
                <a:solidFill>
                  <a:schemeClr val="tx1"/>
                </a:solidFill>
                <a:latin typeface="Georgia"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F922158D-428B-4987-8B28-745A2AFA1252}" type="datetimeFigureOut">
              <a:rPr lang="en-US" smtClean="0"/>
              <a:pPr/>
              <a:t>9/18/2014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5FC477-0A05-4F3E-8EE9-E015C9089D56}" type="slidenum">
              <a:rPr lang="en-US" smtClean="0"/>
              <a:pPr/>
              <a:t>‹#›</a:t>
            </a:fld>
            <a:endParaRPr lang="en-US" dirty="0"/>
          </a:p>
        </p:txBody>
      </p:sp>
    </p:spTree>
  </p:cSld>
  <p:clrMapOvr>
    <a:masterClrMapping/>
  </p:clrMapOvr>
  <p:transition spd="slow">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914400"/>
          </a:xfrm>
        </p:spPr>
        <p:txBody>
          <a:bodyPr anchor="t">
            <a:normAutofit/>
          </a:bodyPr>
          <a:lstStyle>
            <a:lvl1pPr algn="l">
              <a:defRPr sz="2800" baseline="0">
                <a:latin typeface="Calibri" panose="020F0502020204030204" pitchFamily="34" charset="0"/>
              </a:defRPr>
            </a:lvl1pPr>
          </a:lstStyle>
          <a:p>
            <a:r>
              <a:rPr lang="en-GB" dirty="0" smtClean="0"/>
              <a:t>Click to edit Master title style</a:t>
            </a:r>
            <a:endParaRPr lang="en-US" dirty="0"/>
          </a:p>
        </p:txBody>
      </p:sp>
      <p:sp>
        <p:nvSpPr>
          <p:cNvPr id="3" name="Content Placeholder 2"/>
          <p:cNvSpPr>
            <a:spLocks noGrp="1"/>
          </p:cNvSpPr>
          <p:nvPr>
            <p:ph idx="1"/>
          </p:nvPr>
        </p:nvSpPr>
        <p:spPr/>
        <p:txBody>
          <a:bodyPr>
            <a:normAutofit/>
          </a:bodyPr>
          <a:lstStyle>
            <a:lvl1pPr marL="342900" indent="-342900">
              <a:lnSpc>
                <a:spcPct val="150000"/>
              </a:lnSpc>
              <a:spcBef>
                <a:spcPts val="0"/>
              </a:spcBef>
              <a:buSzPct val="130000"/>
              <a:buFont typeface="Arial" pitchFamily="34" charset="0"/>
              <a:buChar char="•"/>
              <a:defRPr sz="2000" baseline="0">
                <a:latin typeface="Calibri" panose="020F0502020204030204" pitchFamily="34" charset="0"/>
              </a:defRPr>
            </a:lvl1pPr>
            <a:lvl2pPr marL="571500" indent="-228600">
              <a:lnSpc>
                <a:spcPct val="150000"/>
              </a:lnSpc>
              <a:spcBef>
                <a:spcPts val="0"/>
              </a:spcBef>
              <a:buSzPct val="60000"/>
              <a:buFont typeface="Courier New" pitchFamily="49" charset="0"/>
              <a:buChar char="o"/>
              <a:defRPr sz="1800" baseline="0">
                <a:latin typeface="Calibri" panose="020F0502020204030204" pitchFamily="34" charset="0"/>
              </a:defRPr>
            </a:lvl2pPr>
            <a:lvl3pPr>
              <a:defRPr sz="2000" baseline="0">
                <a:latin typeface="Calibri" panose="020F0502020204030204" pitchFamily="34" charset="0"/>
              </a:defRPr>
            </a:lvl3pPr>
            <a:lvl4pPr>
              <a:defRPr sz="2000" baseline="0">
                <a:latin typeface="Calibri" panose="020F0502020204030204" pitchFamily="34" charset="0"/>
              </a:defRPr>
            </a:lvl4pPr>
            <a:lvl5pPr>
              <a:defRPr sz="2000" baseline="0">
                <a:latin typeface="Calibri" panose="020F0502020204030204" pitchFamily="34" charset="0"/>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4" name="Date Placeholder 3"/>
          <p:cNvSpPr>
            <a:spLocks noGrp="1"/>
          </p:cNvSpPr>
          <p:nvPr>
            <p:ph type="dt" sz="half" idx="10"/>
          </p:nvPr>
        </p:nvSpPr>
        <p:spPr/>
        <p:txBody>
          <a:bodyPr/>
          <a:lstStyle/>
          <a:p>
            <a:fld id="{F922158D-428B-4987-8B28-745A2AFA1252}" type="datetimeFigureOut">
              <a:rPr lang="en-US" smtClean="0"/>
              <a:pPr/>
              <a:t>9/18/2014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5FC477-0A05-4F3E-8EE9-E015C9089D56}" type="slidenum">
              <a:rPr lang="en-US" smtClean="0"/>
              <a:pPr/>
              <a:t>‹#›</a:t>
            </a:fld>
            <a:endParaRPr lang="en-US" dirty="0"/>
          </a:p>
        </p:txBody>
      </p:sp>
    </p:spTree>
  </p:cSld>
  <p:clrMapOvr>
    <a:masterClrMapping/>
  </p:clrMapOvr>
  <p:transition spd="slow">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sz="half" idx="1"/>
          </p:nvPr>
        </p:nvSpPr>
        <p:spPr>
          <a:xfrm>
            <a:off x="457200" y="1828800"/>
            <a:ext cx="4038600" cy="42973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Content Placeholder 3"/>
          <p:cNvSpPr>
            <a:spLocks noGrp="1"/>
          </p:cNvSpPr>
          <p:nvPr>
            <p:ph sz="half" idx="2"/>
          </p:nvPr>
        </p:nvSpPr>
        <p:spPr>
          <a:xfrm>
            <a:off x="4648200" y="1828800"/>
            <a:ext cx="4038600" cy="42973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Date Placeholder 4"/>
          <p:cNvSpPr>
            <a:spLocks noGrp="1"/>
          </p:cNvSpPr>
          <p:nvPr>
            <p:ph type="dt" sz="half" idx="10"/>
          </p:nvPr>
        </p:nvSpPr>
        <p:spPr/>
        <p:txBody>
          <a:bodyPr/>
          <a:lstStyle/>
          <a:p>
            <a:fld id="{F922158D-428B-4987-8B28-745A2AFA1252}" type="datetimeFigureOut">
              <a:rPr lang="en-US" smtClean="0"/>
              <a:pPr/>
              <a:t>9/18/2014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5FC477-0A05-4F3E-8EE9-E015C9089D56}" type="slidenum">
              <a:rPr lang="en-US" smtClean="0"/>
              <a:pPr/>
              <a:t>‹#›</a:t>
            </a:fld>
            <a:endParaRPr lang="en-US" dirty="0"/>
          </a:p>
        </p:txBody>
      </p:sp>
    </p:spTree>
  </p:cSld>
  <p:clrMapOvr>
    <a:masterClrMapping/>
  </p:clrMapOvr>
  <p:transition spd="slow">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609600"/>
          </a:xfrm>
        </p:spPr>
        <p:txBody>
          <a:bodyPr/>
          <a:lstStyle>
            <a:lvl1pPr>
              <a:defRPr/>
            </a:lvl1pPr>
          </a:lstStyle>
          <a:p>
            <a:r>
              <a:rPr lang="en-GB"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F922158D-428B-4987-8B28-745A2AFA1252}" type="datetimeFigureOut">
              <a:rPr lang="en-US" smtClean="0"/>
              <a:pPr/>
              <a:t>9/18/2014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15FC477-0A05-4F3E-8EE9-E015C9089D56}" type="slidenum">
              <a:rPr lang="en-US" smtClean="0"/>
              <a:pPr/>
              <a:t>‹#›</a:t>
            </a:fld>
            <a:endParaRPr lang="en-US" dirty="0"/>
          </a:p>
        </p:txBody>
      </p:sp>
    </p:spTree>
  </p:cSld>
  <p:clrMapOvr>
    <a:masterClrMapping/>
  </p:clrMapOvr>
  <p:transition spd="slow">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lvl1pPr>
              <a:defRPr sz="2800"/>
            </a:lvl1pPr>
          </a:lstStyle>
          <a:p>
            <a:r>
              <a:rPr lang="en-GB" smtClean="0"/>
              <a:t>Click to edit Master title style</a:t>
            </a:r>
            <a:endParaRPr lang="en-US" dirty="0"/>
          </a:p>
        </p:txBody>
      </p:sp>
      <p:sp>
        <p:nvSpPr>
          <p:cNvPr id="3" name="Date Placeholder 2"/>
          <p:cNvSpPr>
            <a:spLocks noGrp="1"/>
          </p:cNvSpPr>
          <p:nvPr>
            <p:ph type="dt" sz="half" idx="10"/>
          </p:nvPr>
        </p:nvSpPr>
        <p:spPr/>
        <p:txBody>
          <a:bodyPr/>
          <a:lstStyle/>
          <a:p>
            <a:fld id="{F922158D-428B-4987-8B28-745A2AFA1252}" type="datetimeFigureOut">
              <a:rPr lang="en-US" smtClean="0"/>
              <a:pPr/>
              <a:t>9/18/2014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15FC477-0A05-4F3E-8EE9-E015C9089D56}" type="slidenum">
              <a:rPr lang="en-US" smtClean="0"/>
              <a:pPr/>
              <a:t>‹#›</a:t>
            </a:fld>
            <a:endParaRPr lang="en-US" dirty="0"/>
          </a:p>
        </p:txBody>
      </p:sp>
    </p:spTree>
  </p:cSld>
  <p:clrMapOvr>
    <a:masterClrMapping/>
  </p:clrMapOvr>
  <p:transition spd="slow">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22158D-428B-4987-8B28-745A2AFA1252}" type="datetimeFigureOut">
              <a:rPr lang="en-US" smtClean="0"/>
              <a:pPr/>
              <a:t>9/18/2014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15FC477-0A05-4F3E-8EE9-E015C9089D56}" type="slidenum">
              <a:rPr lang="en-US" smtClean="0"/>
              <a:pPr/>
              <a:t>‹#›</a:t>
            </a:fld>
            <a:endParaRPr lang="en-US" dirty="0"/>
          </a:p>
        </p:txBody>
      </p:sp>
    </p:spTree>
  </p:cSld>
  <p:clrMapOvr>
    <a:masterClrMapping/>
  </p:clrMapOvr>
  <p:transition spd="slow">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3008313" cy="76200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914400"/>
            <a:ext cx="5111750" cy="521176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Text Placeholder 3"/>
          <p:cNvSpPr>
            <a:spLocks noGrp="1"/>
          </p:cNvSpPr>
          <p:nvPr>
            <p:ph type="body" sz="half" idx="2"/>
          </p:nvPr>
        </p:nvSpPr>
        <p:spPr>
          <a:xfrm>
            <a:off x="457200" y="1752600"/>
            <a:ext cx="3008313" cy="43735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F922158D-428B-4987-8B28-745A2AFA1252}" type="datetimeFigureOut">
              <a:rPr lang="en-US" smtClean="0"/>
              <a:pPr/>
              <a:t>9/18/2014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5FC477-0A05-4F3E-8EE9-E015C9089D56}" type="slidenum">
              <a:rPr lang="en-US" smtClean="0"/>
              <a:pPr/>
              <a:t>‹#›</a:t>
            </a:fld>
            <a:endParaRPr lang="en-US" dirty="0"/>
          </a:p>
        </p:txBody>
      </p:sp>
    </p:spTree>
  </p:cSld>
  <p:clrMapOvr>
    <a:masterClrMapping/>
  </p:clrMapOvr>
  <p:transition spd="slow">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F922158D-428B-4987-8B28-745A2AFA1252}" type="datetimeFigureOut">
              <a:rPr lang="en-US" smtClean="0"/>
              <a:pPr/>
              <a:t>9/18/2014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5FC477-0A05-4F3E-8EE9-E015C9089D56}" type="slidenum">
              <a:rPr lang="en-US" smtClean="0"/>
              <a:pPr/>
              <a:t>‹#›</a:t>
            </a:fld>
            <a:endParaRPr lang="en-US" dirty="0"/>
          </a:p>
        </p:txBody>
      </p:sp>
    </p:spTree>
  </p:cSld>
  <p:clrMapOvr>
    <a:masterClrMapping/>
  </p:clrMapOvr>
  <p:transition spd="slow">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914400"/>
            <a:ext cx="8229600" cy="9144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828800"/>
            <a:ext cx="8229600" cy="4297363"/>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22158D-428B-4987-8B28-745A2AFA1252}" type="datetimeFigureOut">
              <a:rPr lang="en-US" smtClean="0"/>
              <a:pPr/>
              <a:t>9/18/2014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5FC477-0A05-4F3E-8EE9-E015C9089D56}" type="slidenum">
              <a:rPr lang="en-US" smtClean="0"/>
              <a:pPr/>
              <a:t>‹#›</a:t>
            </a:fld>
            <a:endParaRPr lang="en-US" dirty="0"/>
          </a:p>
        </p:txBody>
      </p:sp>
      <p:pic>
        <p:nvPicPr>
          <p:cNvPr id="7" name="Picture 6"/>
          <p:cNvPicPr>
            <a:picLocks noChangeAspect="1"/>
          </p:cNvPicPr>
          <p:nvPr/>
        </p:nvPicPr>
        <p:blipFill rotWithShape="1">
          <a:blip r:embed="rId15" cstate="email">
            <a:extLst>
              <a:ext uri="{28A0092B-C50C-407E-A947-70E740481C1C}">
                <a14:useLocalDpi xmlns:a14="http://schemas.microsoft.com/office/drawing/2010/main"/>
              </a:ext>
            </a:extLst>
          </a:blip>
          <a:srcRect l="-144"/>
          <a:stretch/>
        </p:blipFill>
        <p:spPr>
          <a:xfrm>
            <a:off x="-13251" y="0"/>
            <a:ext cx="9157252" cy="66044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ransition spd="slow">
    <p:fade/>
  </p:transition>
  <p:timing>
    <p:tnLst>
      <p:par>
        <p:cTn id="1" dur="indefinite" restart="never" nodeType="tmRoot"/>
      </p:par>
    </p:tnLst>
  </p:timing>
  <p:txStyles>
    <p:titleStyle>
      <a:lvl1pPr algn="l" defTabSz="914400" rtl="0" eaLnBrk="1" latinLnBrk="0" hangingPunct="1">
        <a:spcBef>
          <a:spcPct val="0"/>
        </a:spcBef>
        <a:buNone/>
        <a:defRPr sz="2800" kern="1200">
          <a:solidFill>
            <a:schemeClr val="tx1"/>
          </a:solidFill>
          <a:latin typeface="Geneva"/>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Geneva"/>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Geneva"/>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Geneva"/>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Geneva"/>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Geneva"/>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jpe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wav"/><Relationship Id="rId1" Type="http://schemas.openxmlformats.org/officeDocument/2006/relationships/audio" Target="NULL" TargetMode="External"/><Relationship Id="rId5" Type="http://schemas.openxmlformats.org/officeDocument/2006/relationships/image" Target="../media/image21.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wav"/><Relationship Id="rId1" Type="http://schemas.openxmlformats.org/officeDocument/2006/relationships/audio" Target="NULL" TargetMode="External"/><Relationship Id="rId5" Type="http://schemas.openxmlformats.org/officeDocument/2006/relationships/image" Target="../media/image22.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wav"/><Relationship Id="rId1" Type="http://schemas.openxmlformats.org/officeDocument/2006/relationships/audio" Target="NULL" TargetMode="External"/><Relationship Id="rId5" Type="http://schemas.openxmlformats.org/officeDocument/2006/relationships/image" Target="../media/image21.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16.jpeg"/><Relationship Id="rId5" Type="http://schemas.openxmlformats.org/officeDocument/2006/relationships/image" Target="../media/image26.emf"/><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wmf"/><Relationship Id="rId7" Type="http://schemas.openxmlformats.org/officeDocument/2006/relationships/image" Target="../media/image13.wmf"/><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2.wmf"/><Relationship Id="rId5" Type="http://schemas.openxmlformats.org/officeDocument/2006/relationships/image" Target="../media/image11.png"/><Relationship Id="rId4" Type="http://schemas.openxmlformats.org/officeDocument/2006/relationships/image" Target="../media/image10.wmf"/></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228600" y="381001"/>
            <a:ext cx="6781800" cy="761999"/>
          </a:xfrm>
        </p:spPr>
        <p:txBody>
          <a:bodyPr>
            <a:noAutofit/>
          </a:bodyPr>
          <a:lstStyle/>
          <a:p>
            <a:r>
              <a:rPr lang="en-US" sz="4400" b="1" dirty="0" smtClean="0">
                <a:solidFill>
                  <a:srgbClr val="2A7E2A"/>
                </a:solidFill>
                <a:latin typeface="+mn-lt"/>
              </a:rPr>
              <a:t>East Riding of Yorkshire</a:t>
            </a:r>
            <a:endParaRPr lang="en-US" sz="4400" b="1" dirty="0">
              <a:solidFill>
                <a:srgbClr val="2A7E2A"/>
              </a:solidFill>
              <a:latin typeface="+mn-lt"/>
            </a:endParaRPr>
          </a:p>
        </p:txBody>
      </p:sp>
      <p:sp>
        <p:nvSpPr>
          <p:cNvPr id="3" name="Subtitle 2"/>
          <p:cNvSpPr>
            <a:spLocks noGrp="1"/>
          </p:cNvSpPr>
          <p:nvPr>
            <p:ph type="subTitle" idx="1"/>
            <p:custDataLst>
              <p:tags r:id="rId3"/>
            </p:custDataLst>
          </p:nvPr>
        </p:nvSpPr>
        <p:spPr>
          <a:xfrm>
            <a:off x="5372100" y="2133600"/>
            <a:ext cx="3390900" cy="2413516"/>
          </a:xfrm>
          <a:solidFill>
            <a:schemeClr val="bg1"/>
          </a:solidFill>
        </p:spPr>
        <p:txBody>
          <a:bodyPr>
            <a:normAutofit/>
          </a:bodyPr>
          <a:lstStyle/>
          <a:p>
            <a:r>
              <a:rPr lang="en-US" sz="3200" b="1" i="1" dirty="0" smtClean="0">
                <a:solidFill>
                  <a:srgbClr val="2A7E2A"/>
                </a:solidFill>
                <a:latin typeface="+mn-lt"/>
                <a:cs typeface="Aparajita" panose="020B0604020202020204" pitchFamily="34" charset="0"/>
              </a:rPr>
              <a:t>Evaluating the </a:t>
            </a:r>
            <a:r>
              <a:rPr lang="en-US" sz="3200" b="1" i="1" dirty="0">
                <a:solidFill>
                  <a:srgbClr val="2A7E2A"/>
                </a:solidFill>
                <a:latin typeface="+mn-lt"/>
                <a:cs typeface="Aparajita" panose="020B0604020202020204" pitchFamily="34" charset="0"/>
              </a:rPr>
              <a:t>L</a:t>
            </a:r>
            <a:r>
              <a:rPr lang="en-US" sz="3200" b="1" i="1" dirty="0" smtClean="0">
                <a:solidFill>
                  <a:srgbClr val="2A7E2A"/>
                </a:solidFill>
                <a:latin typeface="+mn-lt"/>
                <a:cs typeface="Aparajita" panose="020B0604020202020204" pitchFamily="34" charset="0"/>
              </a:rPr>
              <a:t>eisure Centre's contribution to outcomes</a:t>
            </a:r>
            <a:endParaRPr lang="en-US" sz="3200" b="1" i="1" dirty="0">
              <a:solidFill>
                <a:srgbClr val="2A7E2A"/>
              </a:solidFill>
              <a:latin typeface="+mn-lt"/>
              <a:cs typeface="Aparajita" panose="020B0604020202020204" pitchFamily="34" charset="0"/>
            </a:endParaRPr>
          </a:p>
        </p:txBody>
      </p:sp>
      <p:sp>
        <p:nvSpPr>
          <p:cNvPr id="5" name="TextBox 4"/>
          <p:cNvSpPr txBox="1"/>
          <p:nvPr/>
        </p:nvSpPr>
        <p:spPr>
          <a:xfrm>
            <a:off x="5410200" y="4495800"/>
            <a:ext cx="3352800" cy="923330"/>
          </a:xfrm>
          <a:prstGeom prst="rect">
            <a:avLst/>
          </a:prstGeom>
          <a:solidFill>
            <a:schemeClr val="bg1"/>
          </a:solidFill>
        </p:spPr>
        <p:txBody>
          <a:bodyPr wrap="square" rtlCol="0">
            <a:spAutoFit/>
          </a:bodyPr>
          <a:lstStyle/>
          <a:p>
            <a:endParaRPr lang="en-GB" b="1" i="1" dirty="0" smtClean="0"/>
          </a:p>
          <a:p>
            <a:r>
              <a:rPr lang="en-GB" b="1" i="1" dirty="0" smtClean="0"/>
              <a:t>Gillian Barley, </a:t>
            </a:r>
          </a:p>
          <a:p>
            <a:r>
              <a:rPr lang="en-GB" b="1" i="1" dirty="0" smtClean="0"/>
              <a:t>Performance Group Manager</a:t>
            </a:r>
            <a:endParaRPr lang="en-GB" b="1" i="1" dirty="0"/>
          </a:p>
        </p:txBody>
      </p:sp>
      <p:pic>
        <p:nvPicPr>
          <p:cNvPr id="4" name="Picture 3"/>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342302" y="1238249"/>
            <a:ext cx="4763098" cy="4754433"/>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685800"/>
          </a:xfrm>
        </p:spPr>
        <p:txBody>
          <a:bodyPr>
            <a:normAutofit/>
          </a:bodyPr>
          <a:lstStyle/>
          <a:p>
            <a:r>
              <a:rPr lang="en-GB" sz="3200" b="1" dirty="0" smtClean="0"/>
              <a:t>Our methodology</a:t>
            </a:r>
            <a:endParaRPr lang="en-GB" sz="3200" b="1" dirty="0"/>
          </a:p>
        </p:txBody>
      </p:sp>
      <p:sp>
        <p:nvSpPr>
          <p:cNvPr id="3" name="Content Placeholder 2"/>
          <p:cNvSpPr>
            <a:spLocks noGrp="1"/>
          </p:cNvSpPr>
          <p:nvPr>
            <p:ph idx="1"/>
          </p:nvPr>
        </p:nvSpPr>
        <p:spPr>
          <a:xfrm>
            <a:off x="228600" y="1524000"/>
            <a:ext cx="8458200" cy="4602163"/>
          </a:xfrm>
        </p:spPr>
        <p:txBody>
          <a:bodyPr>
            <a:normAutofit/>
          </a:bodyPr>
          <a:lstStyle/>
          <a:p>
            <a:r>
              <a:rPr lang="en-GB" sz="2800" dirty="0" smtClean="0"/>
              <a:t>Desk research to establish existing evidence including national medical research, other local authorities and academic research</a:t>
            </a:r>
          </a:p>
          <a:p>
            <a:r>
              <a:rPr lang="en-GB" sz="2800" dirty="0" smtClean="0"/>
              <a:t>40 Semi structured qualitative interviews</a:t>
            </a:r>
          </a:p>
          <a:p>
            <a:r>
              <a:rPr lang="en-GB" sz="2800" dirty="0" smtClean="0"/>
              <a:t>Medical assessment</a:t>
            </a:r>
          </a:p>
          <a:p>
            <a:r>
              <a:rPr lang="en-GB" sz="2800" dirty="0" smtClean="0"/>
              <a:t>Use of </a:t>
            </a:r>
            <a:r>
              <a:rPr lang="en-GB" sz="2800" dirty="0" err="1" smtClean="0"/>
              <a:t>Nvivo</a:t>
            </a:r>
            <a:r>
              <a:rPr lang="en-GB" sz="2800" dirty="0" smtClean="0"/>
              <a:t> to analyse the interviews</a:t>
            </a:r>
          </a:p>
          <a:p>
            <a:pPr marL="0" indent="0">
              <a:buNone/>
            </a:pPr>
            <a:endParaRPr lang="en-GB" sz="1800" dirty="0" smtClean="0"/>
          </a:p>
          <a:p>
            <a:endParaRPr lang="en-GB" dirty="0"/>
          </a:p>
        </p:txBody>
      </p:sp>
    </p:spTree>
    <p:extLst>
      <p:ext uri="{BB962C8B-B14F-4D97-AF65-F5344CB8AC3E}">
        <p14:creationId xmlns:p14="http://schemas.microsoft.com/office/powerpoint/2010/main" val="33542461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609600"/>
            <a:ext cx="9144000" cy="609600"/>
          </a:xfrm>
          <a:solidFill>
            <a:schemeClr val="bg1"/>
          </a:solidFill>
        </p:spPr>
        <p:txBody>
          <a:bodyPr anchor="ctr" anchorCtr="0"/>
          <a:lstStyle/>
          <a:p>
            <a:r>
              <a:rPr lang="en-US" dirty="0" smtClean="0"/>
              <a:t> </a:t>
            </a:r>
            <a:r>
              <a:rPr lang="en-US" sz="3200" b="1" dirty="0" smtClean="0">
                <a:latin typeface="+mn-lt"/>
              </a:rPr>
              <a:t>Our research cohort</a:t>
            </a:r>
            <a:endParaRPr lang="en-US" sz="3200" b="1" dirty="0">
              <a:latin typeface="+mn-lt"/>
            </a:endParaRPr>
          </a:p>
        </p:txBody>
      </p:sp>
      <p:sp>
        <p:nvSpPr>
          <p:cNvPr id="12" name="TextBox 11"/>
          <p:cNvSpPr txBox="1"/>
          <p:nvPr/>
        </p:nvSpPr>
        <p:spPr>
          <a:xfrm>
            <a:off x="336331" y="1676400"/>
            <a:ext cx="1447800" cy="646331"/>
          </a:xfrm>
          <a:prstGeom prst="rect">
            <a:avLst/>
          </a:prstGeom>
          <a:noFill/>
        </p:spPr>
        <p:txBody>
          <a:bodyPr wrap="square" rtlCol="0">
            <a:spAutoFit/>
          </a:bodyPr>
          <a:lstStyle/>
          <a:p>
            <a:r>
              <a:rPr lang="en-GB" dirty="0" smtClean="0"/>
              <a:t>Population</a:t>
            </a:r>
          </a:p>
          <a:p>
            <a:r>
              <a:rPr lang="en-GB" dirty="0" smtClean="0"/>
              <a:t>(13,240)</a:t>
            </a:r>
            <a:endParaRPr lang="en-GB" dirty="0"/>
          </a:p>
        </p:txBody>
      </p:sp>
      <p:sp>
        <p:nvSpPr>
          <p:cNvPr id="37" name="TextBox 36"/>
          <p:cNvSpPr txBox="1"/>
          <p:nvPr/>
        </p:nvSpPr>
        <p:spPr>
          <a:xfrm>
            <a:off x="336331" y="2939534"/>
            <a:ext cx="1447800" cy="646331"/>
          </a:xfrm>
          <a:prstGeom prst="rect">
            <a:avLst/>
          </a:prstGeom>
          <a:noFill/>
        </p:spPr>
        <p:txBody>
          <a:bodyPr wrap="square" rtlCol="0">
            <a:spAutoFit/>
          </a:bodyPr>
          <a:lstStyle/>
          <a:p>
            <a:r>
              <a:rPr lang="en-GB" dirty="0" smtClean="0"/>
              <a:t>Target group</a:t>
            </a:r>
          </a:p>
          <a:p>
            <a:r>
              <a:rPr lang="en-GB" dirty="0" smtClean="0"/>
              <a:t>(3,000)</a:t>
            </a:r>
            <a:endParaRPr lang="en-GB" dirty="0"/>
          </a:p>
        </p:txBody>
      </p:sp>
      <p:sp>
        <p:nvSpPr>
          <p:cNvPr id="41" name="TextBox 40"/>
          <p:cNvSpPr txBox="1"/>
          <p:nvPr/>
        </p:nvSpPr>
        <p:spPr>
          <a:xfrm>
            <a:off x="336331" y="4583668"/>
            <a:ext cx="1447800" cy="646331"/>
          </a:xfrm>
          <a:prstGeom prst="rect">
            <a:avLst/>
          </a:prstGeom>
          <a:noFill/>
        </p:spPr>
        <p:txBody>
          <a:bodyPr wrap="square" rtlCol="0">
            <a:spAutoFit/>
          </a:bodyPr>
          <a:lstStyle/>
          <a:p>
            <a:r>
              <a:rPr lang="en-GB" dirty="0" smtClean="0"/>
              <a:t>Selection</a:t>
            </a:r>
          </a:p>
          <a:p>
            <a:r>
              <a:rPr lang="en-GB" dirty="0" smtClean="0"/>
              <a:t>(40)</a:t>
            </a:r>
            <a:endParaRPr lang="en-GB" dirty="0"/>
          </a:p>
        </p:txBody>
      </p:sp>
      <p:sp>
        <p:nvSpPr>
          <p:cNvPr id="13" name="Rounded Rectangle 12"/>
          <p:cNvSpPr/>
          <p:nvPr/>
        </p:nvSpPr>
        <p:spPr>
          <a:xfrm>
            <a:off x="1752600" y="1524000"/>
            <a:ext cx="6858000" cy="685378"/>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smtClean="0"/>
              <a:t>East Riding Leisure Sure Card Members</a:t>
            </a:r>
            <a:endParaRPr lang="en-GB" sz="2200" dirty="0"/>
          </a:p>
        </p:txBody>
      </p:sp>
      <p:sp>
        <p:nvSpPr>
          <p:cNvPr id="42" name="Rounded Rectangle 41"/>
          <p:cNvSpPr/>
          <p:nvPr/>
        </p:nvSpPr>
        <p:spPr>
          <a:xfrm>
            <a:off x="1752600" y="2590800"/>
            <a:ext cx="2133600" cy="106680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smtClean="0"/>
              <a:t>Active Members</a:t>
            </a:r>
            <a:endParaRPr lang="en-GB" sz="2200" dirty="0"/>
          </a:p>
        </p:txBody>
      </p:sp>
      <p:sp>
        <p:nvSpPr>
          <p:cNvPr id="43" name="Rounded Rectangle 42"/>
          <p:cNvSpPr/>
          <p:nvPr/>
        </p:nvSpPr>
        <p:spPr>
          <a:xfrm>
            <a:off x="1752600" y="4017578"/>
            <a:ext cx="2133600" cy="1468822"/>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Representative sample</a:t>
            </a:r>
          </a:p>
          <a:p>
            <a:pPr algn="ctr"/>
            <a:r>
              <a:rPr lang="en-GB" dirty="0" smtClean="0"/>
              <a:t>East Riding segments</a:t>
            </a:r>
            <a:endParaRPr lang="en-GB" dirty="0"/>
          </a:p>
        </p:txBody>
      </p:sp>
      <p:sp>
        <p:nvSpPr>
          <p:cNvPr id="44" name="Rounded Rectangle 43"/>
          <p:cNvSpPr/>
          <p:nvPr/>
        </p:nvSpPr>
        <p:spPr>
          <a:xfrm>
            <a:off x="6437586" y="4017578"/>
            <a:ext cx="2173014" cy="1468822"/>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Targeted number of interviews per site</a:t>
            </a:r>
          </a:p>
          <a:p>
            <a:pPr algn="ctr"/>
            <a:r>
              <a:rPr lang="en-GB" sz="1600" dirty="0" smtClean="0"/>
              <a:t>(determined by size of membership per site)</a:t>
            </a:r>
            <a:endParaRPr lang="en-GB" sz="1600" dirty="0"/>
          </a:p>
        </p:txBody>
      </p:sp>
      <p:sp>
        <p:nvSpPr>
          <p:cNvPr id="45" name="Rounded Rectangle 44"/>
          <p:cNvSpPr/>
          <p:nvPr/>
        </p:nvSpPr>
        <p:spPr>
          <a:xfrm>
            <a:off x="4016266" y="4017578"/>
            <a:ext cx="2232134" cy="1468822"/>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Random selection , only identification post code, gender, and membership number</a:t>
            </a:r>
            <a:endParaRPr lang="en-GB" dirty="0"/>
          </a:p>
        </p:txBody>
      </p:sp>
      <p:sp>
        <p:nvSpPr>
          <p:cNvPr id="46" name="Rounded Rectangle 45"/>
          <p:cNvSpPr/>
          <p:nvPr/>
        </p:nvSpPr>
        <p:spPr>
          <a:xfrm>
            <a:off x="1765738" y="5867400"/>
            <a:ext cx="6997262"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smtClean="0"/>
              <a:t>Specified GP match to </a:t>
            </a:r>
            <a:r>
              <a:rPr lang="en-GB" sz="2200" dirty="0" err="1" smtClean="0"/>
              <a:t>Dr.</a:t>
            </a:r>
            <a:r>
              <a:rPr lang="en-GB" sz="2200" dirty="0" smtClean="0"/>
              <a:t> C,</a:t>
            </a:r>
            <a:endParaRPr lang="en-GB" sz="2200" dirty="0"/>
          </a:p>
        </p:txBody>
      </p:sp>
      <p:sp>
        <p:nvSpPr>
          <p:cNvPr id="47" name="Rounded Rectangle 46"/>
          <p:cNvSpPr/>
          <p:nvPr/>
        </p:nvSpPr>
        <p:spPr>
          <a:xfrm>
            <a:off x="4016266" y="2606565"/>
            <a:ext cx="2232134" cy="1028121"/>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smtClean="0"/>
              <a:t>East Riding Household by segment</a:t>
            </a:r>
            <a:endParaRPr lang="en-GB" sz="2200" dirty="0"/>
          </a:p>
        </p:txBody>
      </p:sp>
      <p:sp>
        <p:nvSpPr>
          <p:cNvPr id="48" name="Rounded Rectangle 47"/>
          <p:cNvSpPr/>
          <p:nvPr/>
        </p:nvSpPr>
        <p:spPr>
          <a:xfrm>
            <a:off x="6437586" y="2606566"/>
            <a:ext cx="2173014" cy="106680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smtClean="0"/>
              <a:t>50 – 60 year olds</a:t>
            </a:r>
          </a:p>
          <a:p>
            <a:pPr algn="ctr"/>
            <a:r>
              <a:rPr lang="en-GB" sz="2200" dirty="0" smtClean="0"/>
              <a:t>By gender</a:t>
            </a:r>
            <a:endParaRPr lang="en-GB" sz="2200" dirty="0"/>
          </a:p>
        </p:txBody>
      </p:sp>
      <p:sp>
        <p:nvSpPr>
          <p:cNvPr id="49" name="TextBox 48"/>
          <p:cNvSpPr txBox="1"/>
          <p:nvPr/>
        </p:nvSpPr>
        <p:spPr>
          <a:xfrm>
            <a:off x="336331" y="5949434"/>
            <a:ext cx="1447800" cy="369332"/>
          </a:xfrm>
          <a:prstGeom prst="rect">
            <a:avLst/>
          </a:prstGeom>
          <a:noFill/>
        </p:spPr>
        <p:txBody>
          <a:bodyPr wrap="square" rtlCol="0">
            <a:spAutoFit/>
          </a:bodyPr>
          <a:lstStyle/>
          <a:p>
            <a:r>
              <a:rPr lang="en-GB" dirty="0" smtClean="0"/>
              <a:t>Sub group</a:t>
            </a:r>
            <a:endParaRPr lang="en-GB" dirty="0"/>
          </a:p>
        </p:txBody>
      </p:sp>
    </p:spTree>
    <p:extLst>
      <p:ext uri="{BB962C8B-B14F-4D97-AF65-F5344CB8AC3E}">
        <p14:creationId xmlns:p14="http://schemas.microsoft.com/office/powerpoint/2010/main" val="13875954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352550"/>
            <a:ext cx="8915400" cy="5353050"/>
          </a:xfrm>
        </p:spPr>
        <p:txBody>
          <a:bodyPr>
            <a:normAutofit fontScale="92500" lnSpcReduction="10000"/>
          </a:bodyPr>
          <a:lstStyle/>
          <a:p>
            <a:pPr>
              <a:spcAft>
                <a:spcPts val="1800"/>
              </a:spcAft>
            </a:pPr>
            <a:r>
              <a:rPr lang="en-GB" sz="2800" dirty="0" smtClean="0">
                <a:latin typeface="+mn-lt"/>
              </a:rPr>
              <a:t>7 leisure centres targeted across East Riding</a:t>
            </a:r>
          </a:p>
          <a:p>
            <a:pPr>
              <a:spcAft>
                <a:spcPts val="1800"/>
              </a:spcAft>
            </a:pPr>
            <a:r>
              <a:rPr lang="en-GB" sz="2800" dirty="0" smtClean="0">
                <a:latin typeface="+mn-lt"/>
              </a:rPr>
              <a:t>Briefing to Leisure staff – direct ‘recruitment’ of customer/ interviewee, high street voucher offered</a:t>
            </a:r>
          </a:p>
          <a:p>
            <a:pPr>
              <a:spcAft>
                <a:spcPts val="1800"/>
              </a:spcAft>
            </a:pPr>
            <a:r>
              <a:rPr lang="en-GB" sz="2800" dirty="0" smtClean="0">
                <a:latin typeface="+mn-lt"/>
              </a:rPr>
              <a:t>Interview arranged around their activities, within the Leisure Centre carried </a:t>
            </a:r>
            <a:r>
              <a:rPr lang="en-GB" sz="2800" dirty="0">
                <a:latin typeface="+mn-lt"/>
              </a:rPr>
              <a:t>out by ‘independent’ internal research staff</a:t>
            </a:r>
            <a:endParaRPr lang="en-GB" sz="2800" dirty="0" smtClean="0">
              <a:latin typeface="+mn-lt"/>
            </a:endParaRPr>
          </a:p>
          <a:p>
            <a:pPr>
              <a:spcAft>
                <a:spcPts val="1800"/>
              </a:spcAft>
            </a:pPr>
            <a:r>
              <a:rPr lang="en-GB" sz="2800" dirty="0" smtClean="0">
                <a:latin typeface="+mn-lt"/>
              </a:rPr>
              <a:t>Audio recording of each interview</a:t>
            </a:r>
          </a:p>
          <a:p>
            <a:pPr>
              <a:spcAft>
                <a:spcPts val="1800"/>
              </a:spcAft>
            </a:pPr>
            <a:r>
              <a:rPr lang="en-GB" sz="2800" dirty="0" smtClean="0">
                <a:latin typeface="+mn-lt"/>
              </a:rPr>
              <a:t>Semi structured interview covering 4 areas: </a:t>
            </a:r>
            <a:r>
              <a:rPr lang="en-GB" dirty="0" smtClean="0">
                <a:latin typeface="+mn-lt"/>
              </a:rPr>
              <a:t>Routes into physical activity; Taking Part; Maintaining physical activity into the future; Role of the leisure centre</a:t>
            </a:r>
            <a:r>
              <a:rPr lang="en-GB" sz="2800" dirty="0" smtClean="0">
                <a:latin typeface="+mn-lt"/>
              </a:rPr>
              <a:t>; </a:t>
            </a:r>
            <a:r>
              <a:rPr lang="en-GB" sz="2800" dirty="0" err="1" smtClean="0">
                <a:latin typeface="+mn-lt"/>
              </a:rPr>
              <a:t>likert</a:t>
            </a:r>
            <a:r>
              <a:rPr lang="en-GB" sz="2800" dirty="0" smtClean="0">
                <a:latin typeface="+mn-lt"/>
              </a:rPr>
              <a:t> scale some simple demographics</a:t>
            </a:r>
          </a:p>
          <a:p>
            <a:pPr>
              <a:spcAft>
                <a:spcPts val="1800"/>
              </a:spcAft>
            </a:pPr>
            <a:r>
              <a:rPr lang="en-GB" sz="2800" dirty="0" smtClean="0">
                <a:latin typeface="+mn-lt"/>
              </a:rPr>
              <a:t>Average length = 40 minutes</a:t>
            </a:r>
          </a:p>
        </p:txBody>
      </p:sp>
      <p:sp>
        <p:nvSpPr>
          <p:cNvPr id="3" name="Title 2"/>
          <p:cNvSpPr>
            <a:spLocks noGrp="1"/>
          </p:cNvSpPr>
          <p:nvPr>
            <p:ph type="title"/>
          </p:nvPr>
        </p:nvSpPr>
        <p:spPr>
          <a:xfrm>
            <a:off x="228600" y="695131"/>
            <a:ext cx="7815263" cy="600269"/>
          </a:xfrm>
        </p:spPr>
        <p:txBody>
          <a:bodyPr>
            <a:normAutofit/>
          </a:bodyPr>
          <a:lstStyle/>
          <a:p>
            <a:r>
              <a:rPr lang="en-GB" sz="3200" b="1" dirty="0" smtClean="0">
                <a:latin typeface="+mn-lt"/>
              </a:rPr>
              <a:t>Semi structured interviews</a:t>
            </a:r>
            <a:endParaRPr lang="en-GB" sz="3200" b="1" dirty="0">
              <a:latin typeface="+mn-lt"/>
            </a:endParaRPr>
          </a:p>
        </p:txBody>
      </p:sp>
    </p:spTree>
    <p:extLst>
      <p:ext uri="{BB962C8B-B14F-4D97-AF65-F5344CB8AC3E}">
        <p14:creationId xmlns:p14="http://schemas.microsoft.com/office/powerpoint/2010/main" val="38448545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371600"/>
            <a:ext cx="8673379" cy="5181599"/>
          </a:xfrm>
        </p:spPr>
        <p:txBody>
          <a:bodyPr/>
          <a:lstStyle/>
          <a:p>
            <a:pPr>
              <a:spcAft>
                <a:spcPts val="1800"/>
              </a:spcAft>
            </a:pPr>
            <a:r>
              <a:rPr lang="en-GB" dirty="0" smtClean="0">
                <a:latin typeface="+mn-lt"/>
              </a:rPr>
              <a:t>Areas of assessment and methodology agreed with GP</a:t>
            </a:r>
          </a:p>
          <a:p>
            <a:pPr>
              <a:spcAft>
                <a:spcPts val="1800"/>
              </a:spcAft>
            </a:pPr>
            <a:r>
              <a:rPr lang="en-GB" dirty="0" smtClean="0">
                <a:latin typeface="+mn-lt"/>
              </a:rPr>
              <a:t>Letter sent to  Leisure Members within Dr C catchment requesting permission to share data</a:t>
            </a:r>
          </a:p>
          <a:p>
            <a:pPr>
              <a:spcAft>
                <a:spcPts val="1800"/>
              </a:spcAft>
            </a:pPr>
            <a:r>
              <a:rPr lang="en-GB" dirty="0" smtClean="0">
                <a:latin typeface="+mn-lt"/>
              </a:rPr>
              <a:t>Small number (4) responded</a:t>
            </a:r>
          </a:p>
          <a:p>
            <a:pPr>
              <a:spcAft>
                <a:spcPts val="1800"/>
              </a:spcAft>
            </a:pPr>
            <a:r>
              <a:rPr lang="en-GB" dirty="0" smtClean="0">
                <a:latin typeface="+mn-lt"/>
              </a:rPr>
              <a:t>Information shared with GP</a:t>
            </a:r>
          </a:p>
          <a:p>
            <a:pPr>
              <a:spcAft>
                <a:spcPts val="1800"/>
              </a:spcAft>
            </a:pPr>
            <a:r>
              <a:rPr lang="en-GB" dirty="0" smtClean="0">
                <a:latin typeface="+mn-lt"/>
              </a:rPr>
              <a:t>Health assessment carried out at GP, with                                      past data on appointments, treatment </a:t>
            </a:r>
            <a:r>
              <a:rPr lang="en-GB" dirty="0" err="1" smtClean="0">
                <a:latin typeface="+mn-lt"/>
              </a:rPr>
              <a:t>etc</a:t>
            </a:r>
            <a:r>
              <a:rPr lang="en-GB" dirty="0" smtClean="0">
                <a:latin typeface="+mn-lt"/>
              </a:rPr>
              <a:t>                                   analysed and summary returned</a:t>
            </a:r>
            <a:endParaRPr lang="en-GB" dirty="0">
              <a:latin typeface="+mn-lt"/>
            </a:endParaRPr>
          </a:p>
        </p:txBody>
      </p:sp>
      <p:sp>
        <p:nvSpPr>
          <p:cNvPr id="3" name="Title 2"/>
          <p:cNvSpPr>
            <a:spLocks noGrp="1"/>
          </p:cNvSpPr>
          <p:nvPr>
            <p:ph type="title"/>
          </p:nvPr>
        </p:nvSpPr>
        <p:spPr>
          <a:xfrm>
            <a:off x="228600" y="762000"/>
            <a:ext cx="7815263" cy="612775"/>
          </a:xfrm>
        </p:spPr>
        <p:txBody>
          <a:bodyPr>
            <a:normAutofit/>
          </a:bodyPr>
          <a:lstStyle/>
          <a:p>
            <a:r>
              <a:rPr lang="en-GB" sz="3200" b="1" dirty="0" smtClean="0">
                <a:latin typeface="+mn-lt"/>
              </a:rPr>
              <a:t>GP health assessment</a:t>
            </a:r>
            <a:endParaRPr lang="en-GB" sz="3200" b="1" dirty="0">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3048000"/>
            <a:ext cx="2482995" cy="2819400"/>
          </a:xfrm>
          <a:prstGeom prst="rect">
            <a:avLst/>
          </a:prstGeom>
        </p:spPr>
      </p:pic>
    </p:spTree>
    <p:extLst>
      <p:ext uri="{BB962C8B-B14F-4D97-AF65-F5344CB8AC3E}">
        <p14:creationId xmlns:p14="http://schemas.microsoft.com/office/powerpoint/2010/main" val="16623589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14400"/>
            <a:ext cx="8229600" cy="685800"/>
          </a:xfrm>
        </p:spPr>
        <p:txBody>
          <a:bodyPr>
            <a:normAutofit/>
          </a:bodyPr>
          <a:lstStyle/>
          <a:p>
            <a:r>
              <a:rPr lang="en-GB" sz="3200" b="1" dirty="0" smtClean="0"/>
              <a:t>Key findings – Literature Review</a:t>
            </a:r>
            <a:endParaRPr lang="en-GB" sz="3200" b="1" dirty="0"/>
          </a:p>
        </p:txBody>
      </p:sp>
      <p:sp>
        <p:nvSpPr>
          <p:cNvPr id="3" name="Content Placeholder 2"/>
          <p:cNvSpPr>
            <a:spLocks noGrp="1"/>
          </p:cNvSpPr>
          <p:nvPr>
            <p:ph idx="1"/>
          </p:nvPr>
        </p:nvSpPr>
        <p:spPr>
          <a:xfrm>
            <a:off x="304800" y="2209800"/>
            <a:ext cx="8763000" cy="4572000"/>
          </a:xfrm>
        </p:spPr>
        <p:txBody>
          <a:bodyPr>
            <a:normAutofit fontScale="92500" lnSpcReduction="10000"/>
          </a:bodyPr>
          <a:lstStyle/>
          <a:p>
            <a:r>
              <a:rPr lang="en-GB" sz="2400" dirty="0" smtClean="0"/>
              <a:t>Strong evidence shows the </a:t>
            </a:r>
            <a:r>
              <a:rPr lang="en-GB" sz="2400" b="1" dirty="0"/>
              <a:t>beneficial effects of exercise is indisputable</a:t>
            </a:r>
          </a:p>
          <a:p>
            <a:r>
              <a:rPr lang="en-GB" sz="2400" dirty="0"/>
              <a:t>Regular physical activity </a:t>
            </a:r>
            <a:r>
              <a:rPr lang="en-GB" sz="2400" dirty="0" smtClean="0"/>
              <a:t>during </a:t>
            </a:r>
            <a:r>
              <a:rPr lang="en-GB" sz="2400" dirty="0"/>
              <a:t>middle age in particular impacts upon both all cause mortality and a range of chronic physical and mental illnesses, disease and conditions</a:t>
            </a:r>
          </a:p>
          <a:p>
            <a:r>
              <a:rPr lang="en-GB" sz="2400" b="1" dirty="0" smtClean="0"/>
              <a:t>General health benefits </a:t>
            </a:r>
            <a:r>
              <a:rPr lang="en-GB" sz="2400" dirty="0" smtClean="0"/>
              <a:t>– “the risk of poor health from inactivity is very high (Department of Health 2010)</a:t>
            </a:r>
          </a:p>
          <a:p>
            <a:r>
              <a:rPr lang="en-GB" sz="2400" b="1" dirty="0"/>
              <a:t>Particular health benefits </a:t>
            </a:r>
            <a:r>
              <a:rPr lang="en-GB" sz="2400" dirty="0" smtClean="0"/>
              <a:t>– </a:t>
            </a:r>
            <a:r>
              <a:rPr lang="en-GB" sz="2400" dirty="0"/>
              <a:t>blood pressure, cardiovascular health, colorectal and breast cancers, osteoporosis and muscle/joint health, obesity, cognitive health, sexual health, mental health and </a:t>
            </a:r>
            <a:r>
              <a:rPr lang="en-GB" sz="2400" dirty="0" smtClean="0"/>
              <a:t>wellbeing</a:t>
            </a:r>
            <a:endParaRPr lang="en-GB"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2386" y="0"/>
            <a:ext cx="2325414" cy="2247900"/>
          </a:xfrm>
          <a:prstGeom prst="rect">
            <a:avLst/>
          </a:prstGeom>
        </p:spPr>
      </p:pic>
    </p:spTree>
    <p:extLst>
      <p:ext uri="{BB962C8B-B14F-4D97-AF65-F5344CB8AC3E}">
        <p14:creationId xmlns:p14="http://schemas.microsoft.com/office/powerpoint/2010/main" val="37959867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85800"/>
            <a:ext cx="8229600" cy="685800"/>
          </a:xfrm>
        </p:spPr>
        <p:txBody>
          <a:bodyPr>
            <a:normAutofit/>
          </a:bodyPr>
          <a:lstStyle/>
          <a:p>
            <a:r>
              <a:rPr lang="en-GB" sz="3200" b="1" dirty="0" smtClean="0"/>
              <a:t>Key findings</a:t>
            </a:r>
            <a:endParaRPr lang="en-GB" sz="3200" b="1" dirty="0"/>
          </a:p>
        </p:txBody>
      </p:sp>
      <p:sp>
        <p:nvSpPr>
          <p:cNvPr id="3" name="Content Placeholder 2"/>
          <p:cNvSpPr>
            <a:spLocks noGrp="1"/>
          </p:cNvSpPr>
          <p:nvPr>
            <p:ph idx="1"/>
          </p:nvPr>
        </p:nvSpPr>
        <p:spPr>
          <a:xfrm>
            <a:off x="381000" y="1219200"/>
            <a:ext cx="8458200" cy="5562600"/>
          </a:xfrm>
        </p:spPr>
        <p:txBody>
          <a:bodyPr>
            <a:normAutofit/>
          </a:bodyPr>
          <a:lstStyle/>
          <a:p>
            <a:r>
              <a:rPr lang="en-GB" sz="2800" dirty="0" smtClean="0"/>
              <a:t>Members fell into 3 categories:</a:t>
            </a:r>
          </a:p>
          <a:p>
            <a:pPr lvl="1"/>
            <a:r>
              <a:rPr lang="en-GB" sz="2600" b="1" dirty="0" smtClean="0"/>
              <a:t>‘Habitual exercisers’ </a:t>
            </a:r>
            <a:r>
              <a:rPr lang="en-GB" sz="2600" dirty="0" smtClean="0"/>
              <a:t>– exercised throughout life, habit/part of daily routine, competitive sports, extremely motivated to improve performance/health</a:t>
            </a:r>
          </a:p>
          <a:p>
            <a:pPr lvl="1"/>
            <a:r>
              <a:rPr lang="en-GB" sz="2600" b="1" dirty="0" smtClean="0"/>
              <a:t>‘Behaviour changers’ </a:t>
            </a:r>
            <a:r>
              <a:rPr lang="en-GB" sz="2600" dirty="0" smtClean="0"/>
              <a:t>– trigger made them do it, health issues, ageing/mobility, weight gain</a:t>
            </a:r>
          </a:p>
          <a:p>
            <a:pPr lvl="1"/>
            <a:r>
              <a:rPr lang="en-GB" sz="2600" b="1" dirty="0" smtClean="0"/>
              <a:t>‘Feel good socialisers’ </a:t>
            </a:r>
            <a:r>
              <a:rPr lang="en-GB" sz="2600" dirty="0" smtClean="0"/>
              <a:t>– regular users, enjoy socialising, casual programme, takes breaks from participating</a:t>
            </a:r>
          </a:p>
          <a:p>
            <a:pPr lvl="1">
              <a:buSzPct val="67000"/>
              <a:buFont typeface="Wingdings" panose="05000000000000000000" pitchFamily="2" charset="2"/>
              <a:buChar char=""/>
            </a:pPr>
            <a:endParaRPr lang="en-GB" sz="1300" dirty="0" smtClean="0"/>
          </a:p>
          <a:p>
            <a:pPr lvl="1">
              <a:buFont typeface="Arial" panose="020B0604020202020204" pitchFamily="34" charset="0"/>
              <a:buChar char="•"/>
            </a:pPr>
            <a:endParaRPr lang="en-GB" sz="2600" dirty="0"/>
          </a:p>
        </p:txBody>
      </p:sp>
      <p:sp>
        <p:nvSpPr>
          <p:cNvPr id="5" name="Rounded Rectangular Callout 4"/>
          <p:cNvSpPr/>
          <p:nvPr/>
        </p:nvSpPr>
        <p:spPr>
          <a:xfrm>
            <a:off x="6102569" y="155028"/>
            <a:ext cx="2819400" cy="1292772"/>
          </a:xfrm>
          <a:prstGeom prst="wedgeRoundRectCallout">
            <a:avLst>
              <a:gd name="adj1" fmla="val -77870"/>
              <a:gd name="adj2" fmla="val 30793"/>
              <a:gd name="adj3" fmla="val 16667"/>
            </a:avLst>
          </a:prstGeom>
          <a:solidFill>
            <a:srgbClr val="E111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“It takes your mind off things, it’s ME time”</a:t>
            </a:r>
            <a:endParaRPr lang="en-GB" dirty="0"/>
          </a:p>
        </p:txBody>
      </p:sp>
    </p:spTree>
    <p:extLst>
      <p:ext uri="{BB962C8B-B14F-4D97-AF65-F5344CB8AC3E}">
        <p14:creationId xmlns:p14="http://schemas.microsoft.com/office/powerpoint/2010/main" val="32199329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85800"/>
            <a:ext cx="8229600" cy="685800"/>
          </a:xfrm>
        </p:spPr>
        <p:txBody>
          <a:bodyPr>
            <a:normAutofit/>
          </a:bodyPr>
          <a:lstStyle/>
          <a:p>
            <a:r>
              <a:rPr lang="en-GB" sz="3200" b="1" dirty="0" smtClean="0"/>
              <a:t>Key findings</a:t>
            </a:r>
            <a:endParaRPr lang="en-GB" sz="3200" b="1" dirty="0"/>
          </a:p>
        </p:txBody>
      </p:sp>
      <p:sp>
        <p:nvSpPr>
          <p:cNvPr id="3" name="Content Placeholder 2"/>
          <p:cNvSpPr>
            <a:spLocks noGrp="1"/>
          </p:cNvSpPr>
          <p:nvPr>
            <p:ph idx="1"/>
          </p:nvPr>
        </p:nvSpPr>
        <p:spPr>
          <a:xfrm>
            <a:off x="381000" y="1219200"/>
            <a:ext cx="8763000" cy="5638800"/>
          </a:xfrm>
        </p:spPr>
        <p:txBody>
          <a:bodyPr>
            <a:normAutofit lnSpcReduction="10000"/>
          </a:bodyPr>
          <a:lstStyle/>
          <a:p>
            <a:pPr lvl="1">
              <a:buSzPct val="67000"/>
              <a:buFont typeface="Wingdings" panose="05000000000000000000" pitchFamily="2" charset="2"/>
              <a:buChar char=""/>
            </a:pPr>
            <a:endParaRPr lang="en-GB" sz="1300" dirty="0" smtClean="0"/>
          </a:p>
          <a:p>
            <a:pPr>
              <a:buFont typeface="Wingdings" panose="05000000000000000000" pitchFamily="2" charset="2"/>
              <a:buChar char=""/>
            </a:pPr>
            <a:r>
              <a:rPr lang="en-GB" sz="2600" dirty="0" smtClean="0"/>
              <a:t>Likert scale – average reported increase in health and wellbeing score across all 3 types were similar, but ‘Habitual’ and ‘Feel Good Socialisers’ were slightly higher than ‘behaviour changers’</a:t>
            </a:r>
          </a:p>
          <a:p>
            <a:pPr>
              <a:buFont typeface="Wingdings" panose="05000000000000000000" pitchFamily="2" charset="2"/>
              <a:buChar char=""/>
            </a:pPr>
            <a:r>
              <a:rPr lang="en-GB" sz="2600" dirty="0" smtClean="0"/>
              <a:t>Active lifestyles MUST start at a young age to establish positive healthy behaviours</a:t>
            </a:r>
          </a:p>
          <a:p>
            <a:pPr>
              <a:buFont typeface="Wingdings" panose="05000000000000000000" pitchFamily="2" charset="2"/>
              <a:buChar char=""/>
            </a:pPr>
            <a:r>
              <a:rPr lang="en-GB" sz="2600" dirty="0" smtClean="0"/>
              <a:t>There were no key differences in behaviour across the East Riding (leisure centres) although sense of community was evident</a:t>
            </a:r>
          </a:p>
          <a:p>
            <a:pPr lvl="1">
              <a:buFont typeface="Arial" panose="020B0604020202020204" pitchFamily="34" charset="0"/>
              <a:buChar char="•"/>
            </a:pPr>
            <a:endParaRPr lang="en-GB" sz="2600" dirty="0"/>
          </a:p>
        </p:txBody>
      </p:sp>
      <p:sp>
        <p:nvSpPr>
          <p:cNvPr id="5" name="Rounded Rectangular Callout 4"/>
          <p:cNvSpPr/>
          <p:nvPr/>
        </p:nvSpPr>
        <p:spPr>
          <a:xfrm>
            <a:off x="6102569" y="155028"/>
            <a:ext cx="2819400" cy="1292772"/>
          </a:xfrm>
          <a:prstGeom prst="wedgeRoundRectCallout">
            <a:avLst>
              <a:gd name="adj1" fmla="val -77870"/>
              <a:gd name="adj2" fmla="val 30793"/>
              <a:gd name="adj3" fmla="val 16667"/>
            </a:avLst>
          </a:prstGeom>
          <a:solidFill>
            <a:srgbClr val="E111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“It takes your mind off things, it’s ME time”</a:t>
            </a:r>
            <a:endParaRPr lang="en-GB" dirty="0"/>
          </a:p>
        </p:txBody>
      </p:sp>
    </p:spTree>
    <p:extLst>
      <p:ext uri="{BB962C8B-B14F-4D97-AF65-F5344CB8AC3E}">
        <p14:creationId xmlns:p14="http://schemas.microsoft.com/office/powerpoint/2010/main" val="773934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0"/>
            <a:ext cx="8229600" cy="685800"/>
          </a:xfrm>
        </p:spPr>
        <p:txBody>
          <a:bodyPr>
            <a:normAutofit/>
          </a:bodyPr>
          <a:lstStyle/>
          <a:p>
            <a:r>
              <a:rPr lang="en-GB" sz="3200" b="1" dirty="0" smtClean="0"/>
              <a:t>By gender, by ‘type’</a:t>
            </a:r>
            <a:endParaRPr lang="en-GB" sz="32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16557627"/>
              </p:ext>
            </p:extLst>
          </p:nvPr>
        </p:nvGraphicFramePr>
        <p:xfrm>
          <a:off x="381000" y="1447800"/>
          <a:ext cx="8305800" cy="5029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257247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229600" cy="533400"/>
          </a:xfrm>
        </p:spPr>
        <p:txBody>
          <a:bodyPr>
            <a:noAutofit/>
          </a:bodyPr>
          <a:lstStyle/>
          <a:p>
            <a:r>
              <a:rPr lang="en-GB" sz="3200" b="1" dirty="0" smtClean="0"/>
              <a:t>Habitual exercisers</a:t>
            </a:r>
            <a:endParaRPr lang="en-GB" sz="3200" b="1" dirty="0"/>
          </a:p>
        </p:txBody>
      </p:sp>
      <p:sp>
        <p:nvSpPr>
          <p:cNvPr id="3" name="Content Placeholder 2"/>
          <p:cNvSpPr>
            <a:spLocks noGrp="1"/>
          </p:cNvSpPr>
          <p:nvPr>
            <p:ph idx="1"/>
          </p:nvPr>
        </p:nvSpPr>
        <p:spPr>
          <a:xfrm>
            <a:off x="228599" y="1219200"/>
            <a:ext cx="6324601" cy="4724400"/>
          </a:xfrm>
        </p:spPr>
        <p:txBody>
          <a:bodyPr>
            <a:noAutofit/>
          </a:bodyPr>
          <a:lstStyle/>
          <a:p>
            <a:pPr>
              <a:lnSpc>
                <a:spcPct val="100000"/>
              </a:lnSpc>
              <a:spcAft>
                <a:spcPts val="1200"/>
              </a:spcAft>
            </a:pPr>
            <a:r>
              <a:rPr lang="en-GB" sz="1900" dirty="0" smtClean="0"/>
              <a:t>Sport/exercise has always been part of their lives</a:t>
            </a:r>
          </a:p>
          <a:p>
            <a:pPr>
              <a:lnSpc>
                <a:spcPct val="100000"/>
              </a:lnSpc>
              <a:spcAft>
                <a:spcPts val="1200"/>
              </a:spcAft>
            </a:pPr>
            <a:r>
              <a:rPr lang="en-GB" sz="1900" dirty="0" smtClean="0"/>
              <a:t>Extremely self motivated</a:t>
            </a:r>
          </a:p>
          <a:p>
            <a:pPr>
              <a:lnSpc>
                <a:spcPct val="100000"/>
              </a:lnSpc>
              <a:spcAft>
                <a:spcPts val="1200"/>
              </a:spcAft>
            </a:pPr>
            <a:r>
              <a:rPr lang="en-GB" sz="1900" dirty="0" smtClean="0"/>
              <a:t>Active participation in competitive sports</a:t>
            </a:r>
          </a:p>
          <a:p>
            <a:pPr>
              <a:lnSpc>
                <a:spcPct val="100000"/>
              </a:lnSpc>
              <a:spcAft>
                <a:spcPts val="1200"/>
              </a:spcAft>
            </a:pPr>
            <a:r>
              <a:rPr lang="en-GB" sz="1900" dirty="0" smtClean="0"/>
              <a:t>Injury and/or symptoms of ageing has led to change                                                         in type of activity but not the frequency</a:t>
            </a:r>
          </a:p>
          <a:p>
            <a:pPr>
              <a:lnSpc>
                <a:spcPct val="100000"/>
              </a:lnSpc>
              <a:spcAft>
                <a:spcPts val="1200"/>
              </a:spcAft>
            </a:pPr>
            <a:r>
              <a:rPr lang="en-GB" sz="1900" dirty="0" smtClean="0"/>
              <a:t>Exercise is a habit, with other commitments/interests being planned around exercise</a:t>
            </a:r>
          </a:p>
          <a:p>
            <a:pPr>
              <a:lnSpc>
                <a:spcPct val="100000"/>
              </a:lnSpc>
              <a:spcAft>
                <a:spcPts val="1200"/>
              </a:spcAft>
            </a:pPr>
            <a:r>
              <a:rPr lang="en-GB" sz="1900" dirty="0" smtClean="0"/>
              <a:t>Often seek out other opportunities to exercise if away from home or habit is interrupted e.g. holiday</a:t>
            </a:r>
          </a:p>
          <a:p>
            <a:pPr>
              <a:lnSpc>
                <a:spcPct val="100000"/>
              </a:lnSpc>
              <a:spcAft>
                <a:spcPts val="1200"/>
              </a:spcAft>
            </a:pPr>
            <a:r>
              <a:rPr lang="en-GB" sz="1900" dirty="0" smtClean="0"/>
              <a:t>Some reported a sense of guilt if they didn’t exercise</a:t>
            </a:r>
          </a:p>
          <a:p>
            <a:pPr>
              <a:lnSpc>
                <a:spcPct val="100000"/>
              </a:lnSpc>
              <a:spcAft>
                <a:spcPts val="1200"/>
              </a:spcAft>
            </a:pPr>
            <a:r>
              <a:rPr lang="en-GB" sz="1900" dirty="0" smtClean="0"/>
              <a:t>Overwhelmingly they felt the real benefits of feeling fit and healthy in body and mind</a:t>
            </a:r>
          </a:p>
          <a:p>
            <a:pPr>
              <a:lnSpc>
                <a:spcPct val="100000"/>
              </a:lnSpc>
              <a:spcAft>
                <a:spcPts val="1200"/>
              </a:spcAft>
            </a:pPr>
            <a:r>
              <a:rPr lang="en-GB" sz="1900" dirty="0" smtClean="0"/>
              <a:t>Little support or understanding of those people who don’t exercise</a:t>
            </a:r>
            <a:endParaRPr lang="en-GB" sz="1900" dirty="0"/>
          </a:p>
        </p:txBody>
      </p:sp>
      <p:sp>
        <p:nvSpPr>
          <p:cNvPr id="4" name="Rounded Rectangular Callout 3"/>
          <p:cNvSpPr/>
          <p:nvPr/>
        </p:nvSpPr>
        <p:spPr>
          <a:xfrm>
            <a:off x="6324600" y="228600"/>
            <a:ext cx="2667000" cy="2590800"/>
          </a:xfrm>
          <a:prstGeom prst="wedgeRoundRectCallout">
            <a:avLst>
              <a:gd name="adj1" fmla="val -47987"/>
              <a:gd name="adj2" fmla="val 6483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“I want to go further, I want to do more, I haven’t enough days in the week to get enough classes in”</a:t>
            </a:r>
            <a:endParaRPr lang="en-GB" dirty="0"/>
          </a:p>
        </p:txBody>
      </p:sp>
      <p:sp>
        <p:nvSpPr>
          <p:cNvPr id="5" name="TextBox 4"/>
          <p:cNvSpPr txBox="1"/>
          <p:nvPr/>
        </p:nvSpPr>
        <p:spPr>
          <a:xfrm>
            <a:off x="6553200" y="3352800"/>
            <a:ext cx="2209800" cy="2308324"/>
          </a:xfrm>
          <a:prstGeom prst="rect">
            <a:avLst/>
          </a:prstGeom>
          <a:noFill/>
        </p:spPr>
        <p:txBody>
          <a:bodyPr wrap="square" rtlCol="0">
            <a:spAutoFit/>
          </a:bodyPr>
          <a:lstStyle/>
          <a:p>
            <a:pPr marL="285750" indent="-285750">
              <a:buFont typeface="Wingdings" panose="05000000000000000000" pitchFamily="2" charset="2"/>
              <a:buChar char="q"/>
            </a:pPr>
            <a:r>
              <a:rPr lang="en-GB" dirty="0" smtClean="0"/>
              <a:t>70% males</a:t>
            </a:r>
          </a:p>
          <a:p>
            <a:pPr marL="285750" indent="-285750">
              <a:buFont typeface="Wingdings" panose="05000000000000000000" pitchFamily="2" charset="2"/>
              <a:buChar char="q"/>
            </a:pPr>
            <a:endParaRPr lang="en-GB" dirty="0" smtClean="0"/>
          </a:p>
          <a:p>
            <a:pPr marL="285750" indent="-285750">
              <a:buFont typeface="Wingdings" panose="05000000000000000000" pitchFamily="2" charset="2"/>
              <a:buChar char="q"/>
            </a:pPr>
            <a:r>
              <a:rPr lang="en-GB" dirty="0" smtClean="0"/>
              <a:t>Uses both gym and classes</a:t>
            </a:r>
          </a:p>
          <a:p>
            <a:r>
              <a:rPr lang="en-GB" sz="7200" dirty="0" smtClean="0">
                <a:sym typeface="Wingdings"/>
              </a:rPr>
              <a:t></a:t>
            </a:r>
            <a:r>
              <a:rPr lang="en-GB" sz="2400" dirty="0" smtClean="0">
                <a:sym typeface="Wingdings"/>
              </a:rPr>
              <a:t> </a:t>
            </a:r>
            <a:r>
              <a:rPr lang="en-GB" sz="4000" dirty="0" smtClean="0">
                <a:sym typeface="Wingdings"/>
              </a:rPr>
              <a:t>= 4.5</a:t>
            </a:r>
            <a:endParaRPr lang="en-GB" sz="4000" dirty="0"/>
          </a:p>
        </p:txBody>
      </p:sp>
    </p:spTree>
    <p:extLst>
      <p:ext uri="{BB962C8B-B14F-4D97-AF65-F5344CB8AC3E}">
        <p14:creationId xmlns:p14="http://schemas.microsoft.com/office/powerpoint/2010/main" val="34044172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Habitual – Male – Case 28</a:t>
            </a:r>
            <a:endParaRPr lang="en-GB" dirty="0"/>
          </a:p>
        </p:txBody>
      </p:sp>
      <p:pic>
        <p:nvPicPr>
          <p:cNvPr id="5" name="dpm 0045 r coates.wav">
            <a:hlinkClick r:id="" action="ppaction://media"/>
          </p:cNvPr>
          <p:cNvPicPr>
            <a:picLocks noChangeAspect="1"/>
          </p:cNvPicPr>
          <p:nvPr>
            <a:audioFile r:link="rId1"/>
            <p:extLst>
              <p:ext uri="{DAA4B4D4-6D71-4841-9C94-3DE7FCFB9230}">
                <p14:media xmlns:p14="http://schemas.microsoft.com/office/powerpoint/2010/main" r:embed="rId2">
                  <p14:trim st="687451.648" end="1159170"/>
                </p14:media>
              </p:ext>
            </p:extLst>
          </p:nvPr>
        </p:nvPicPr>
        <p:blipFill>
          <a:blip r:embed="rId5"/>
          <a:stretch>
            <a:fillRect/>
          </a:stretch>
        </p:blipFill>
        <p:spPr>
          <a:xfrm>
            <a:off x="4211960" y="4005064"/>
            <a:ext cx="487363" cy="487363"/>
          </a:xfrm>
          <a:prstGeom prst="rect">
            <a:avLst/>
          </a:prstGeom>
        </p:spPr>
      </p:pic>
    </p:spTree>
    <p:extLst>
      <p:ext uri="{BB962C8B-B14F-4D97-AF65-F5344CB8AC3E}">
        <p14:creationId xmlns:p14="http://schemas.microsoft.com/office/powerpoint/2010/main" val="37589269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2000"/>
                                  </p:stCondLst>
                                  <p:childTnLst>
                                    <p:cmd type="call" cmd="playFrom(0.0)">
                                      <p:cBhvr>
                                        <p:cTn id="6" dur="295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9548"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4 - Settlement Network.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2401" y="251777"/>
            <a:ext cx="8839200" cy="6443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9515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09600"/>
            <a:ext cx="8229600" cy="609600"/>
          </a:xfrm>
        </p:spPr>
        <p:txBody>
          <a:bodyPr>
            <a:normAutofit/>
          </a:bodyPr>
          <a:lstStyle/>
          <a:p>
            <a:r>
              <a:rPr lang="en-GB" sz="3200" b="1" dirty="0" smtClean="0"/>
              <a:t>Behaviour changers</a:t>
            </a:r>
            <a:endParaRPr lang="en-GB" sz="3200" b="1" dirty="0"/>
          </a:p>
        </p:txBody>
      </p:sp>
      <p:sp>
        <p:nvSpPr>
          <p:cNvPr id="3" name="Content Placeholder 2"/>
          <p:cNvSpPr>
            <a:spLocks noGrp="1"/>
          </p:cNvSpPr>
          <p:nvPr>
            <p:ph idx="1"/>
          </p:nvPr>
        </p:nvSpPr>
        <p:spPr>
          <a:xfrm>
            <a:off x="228600" y="1219200"/>
            <a:ext cx="6019800" cy="4953000"/>
          </a:xfrm>
        </p:spPr>
        <p:txBody>
          <a:bodyPr>
            <a:noAutofit/>
          </a:bodyPr>
          <a:lstStyle/>
          <a:p>
            <a:pPr>
              <a:lnSpc>
                <a:spcPct val="110000"/>
              </a:lnSpc>
              <a:spcAft>
                <a:spcPts val="1200"/>
              </a:spcAft>
            </a:pPr>
            <a:r>
              <a:rPr lang="en-GB" dirty="0" smtClean="0"/>
              <a:t>Most would describe themselves as ‘active’</a:t>
            </a:r>
          </a:p>
          <a:p>
            <a:pPr>
              <a:lnSpc>
                <a:spcPct val="110000"/>
              </a:lnSpc>
              <a:spcAft>
                <a:spcPts val="1200"/>
              </a:spcAft>
            </a:pPr>
            <a:r>
              <a:rPr lang="en-GB" dirty="0" smtClean="0"/>
              <a:t>The major trigger was health (blood pressure, weight gain, early diabetes)</a:t>
            </a:r>
          </a:p>
          <a:p>
            <a:pPr>
              <a:lnSpc>
                <a:spcPct val="110000"/>
              </a:lnSpc>
              <a:spcAft>
                <a:spcPts val="1200"/>
              </a:spcAft>
            </a:pPr>
            <a:r>
              <a:rPr lang="en-GB" dirty="0" smtClean="0"/>
              <a:t>Some reported concerns about hereditary illnesses (Alzheimer's, cancer </a:t>
            </a:r>
            <a:r>
              <a:rPr lang="en-GB" dirty="0" err="1" smtClean="0"/>
              <a:t>etc</a:t>
            </a:r>
            <a:r>
              <a:rPr lang="en-GB" dirty="0" smtClean="0"/>
              <a:t>)</a:t>
            </a:r>
          </a:p>
          <a:p>
            <a:pPr>
              <a:lnSpc>
                <a:spcPct val="110000"/>
              </a:lnSpc>
              <a:spcAft>
                <a:spcPts val="1200"/>
              </a:spcAft>
            </a:pPr>
            <a:r>
              <a:rPr lang="en-GB" dirty="0" smtClean="0"/>
              <a:t>Many referred to signs of ageing and fear of becoming less independent or able to do the things they enjoy in retirement due to immobility and associated age related health conditions</a:t>
            </a:r>
          </a:p>
          <a:p>
            <a:pPr>
              <a:lnSpc>
                <a:spcPct val="110000"/>
              </a:lnSpc>
              <a:spcAft>
                <a:spcPts val="1200"/>
              </a:spcAft>
            </a:pPr>
            <a:r>
              <a:rPr lang="en-GB" dirty="0" smtClean="0"/>
              <a:t>Common theme was that they exercised with others (mother/daughter/siblings), enjoyed interaction through classes</a:t>
            </a:r>
          </a:p>
          <a:p>
            <a:pPr>
              <a:lnSpc>
                <a:spcPct val="110000"/>
              </a:lnSpc>
              <a:spcAft>
                <a:spcPts val="1200"/>
              </a:spcAft>
            </a:pPr>
            <a:r>
              <a:rPr lang="en-GB" dirty="0" smtClean="0"/>
              <a:t>Those who exercised reported that they also tend to eat healthily too</a:t>
            </a:r>
          </a:p>
        </p:txBody>
      </p:sp>
      <p:sp>
        <p:nvSpPr>
          <p:cNvPr id="4" name="Rounded Rectangular Callout 3"/>
          <p:cNvSpPr/>
          <p:nvPr/>
        </p:nvSpPr>
        <p:spPr>
          <a:xfrm>
            <a:off x="6248400" y="152400"/>
            <a:ext cx="2743200" cy="2590800"/>
          </a:xfrm>
          <a:prstGeom prst="wedgeRoundRectCallout">
            <a:avLst>
              <a:gd name="adj1" fmla="val -51534"/>
              <a:gd name="adj2" fmla="val 75181"/>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“I used to smoke quite a lot, I gave up 8 years ago and I saw it as a way of occupying my mind, it was a good way of getting out of the bad habits I had before”</a:t>
            </a:r>
            <a:endParaRPr lang="en-GB" dirty="0"/>
          </a:p>
        </p:txBody>
      </p:sp>
      <p:sp>
        <p:nvSpPr>
          <p:cNvPr id="5" name="TextBox 4"/>
          <p:cNvSpPr txBox="1"/>
          <p:nvPr/>
        </p:nvSpPr>
        <p:spPr>
          <a:xfrm>
            <a:off x="6553200" y="3352800"/>
            <a:ext cx="2209800" cy="2585323"/>
          </a:xfrm>
          <a:prstGeom prst="rect">
            <a:avLst/>
          </a:prstGeom>
          <a:noFill/>
        </p:spPr>
        <p:txBody>
          <a:bodyPr wrap="square" rtlCol="0">
            <a:spAutoFit/>
          </a:bodyPr>
          <a:lstStyle/>
          <a:p>
            <a:pPr marL="285750" indent="-285750">
              <a:buFont typeface="Wingdings" panose="05000000000000000000" pitchFamily="2" charset="2"/>
              <a:buChar char="q"/>
            </a:pPr>
            <a:r>
              <a:rPr lang="en-GB" dirty="0" smtClean="0"/>
              <a:t>Similar proportion  males/females</a:t>
            </a:r>
          </a:p>
          <a:p>
            <a:pPr marL="285750" indent="-285750">
              <a:buFont typeface="Wingdings" panose="05000000000000000000" pitchFamily="2" charset="2"/>
              <a:buChar char="q"/>
            </a:pPr>
            <a:endParaRPr lang="en-GB" dirty="0" smtClean="0"/>
          </a:p>
          <a:p>
            <a:pPr marL="285750" indent="-285750">
              <a:buFont typeface="Wingdings" panose="05000000000000000000" pitchFamily="2" charset="2"/>
              <a:buChar char="q"/>
            </a:pPr>
            <a:r>
              <a:rPr lang="en-GB" dirty="0" smtClean="0"/>
              <a:t>Most common type of males</a:t>
            </a:r>
          </a:p>
          <a:p>
            <a:r>
              <a:rPr lang="en-GB" sz="7200" dirty="0" smtClean="0">
                <a:sym typeface="Wingdings"/>
              </a:rPr>
              <a:t></a:t>
            </a:r>
            <a:r>
              <a:rPr lang="en-GB" sz="2400" dirty="0" smtClean="0">
                <a:sym typeface="Wingdings"/>
              </a:rPr>
              <a:t> </a:t>
            </a:r>
            <a:r>
              <a:rPr lang="en-GB" sz="4000" dirty="0" smtClean="0">
                <a:sym typeface="Wingdings"/>
              </a:rPr>
              <a:t>= 4</a:t>
            </a:r>
            <a:endParaRPr lang="en-GB" sz="4000" dirty="0"/>
          </a:p>
        </p:txBody>
      </p:sp>
    </p:spTree>
    <p:extLst>
      <p:ext uri="{BB962C8B-B14F-4D97-AF65-F5344CB8AC3E}">
        <p14:creationId xmlns:p14="http://schemas.microsoft.com/office/powerpoint/2010/main" val="40275501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Trigger – Male – Case 15</a:t>
            </a:r>
            <a:endParaRPr lang="en-GB" dirty="0"/>
          </a:p>
        </p:txBody>
      </p:sp>
      <p:pic>
        <p:nvPicPr>
          <p:cNvPr id="6" name="dpm 0058 m ball.wav">
            <a:hlinkClick r:id="" action="ppaction://media"/>
          </p:cNvPr>
          <p:cNvPicPr>
            <a:picLocks noChangeAspect="1"/>
          </p:cNvPicPr>
          <p:nvPr>
            <a:audioFile r:link="rId1"/>
            <p:extLst>
              <p:ext uri="{DAA4B4D4-6D71-4841-9C94-3DE7FCFB9230}">
                <p14:media xmlns:p14="http://schemas.microsoft.com/office/powerpoint/2010/main" r:embed="rId2">
                  <p14:trim st="165450" end="1.4941822848E6"/>
                </p14:media>
              </p:ext>
            </p:extLst>
          </p:nvPr>
        </p:nvPicPr>
        <p:blipFill>
          <a:blip r:embed="rId5"/>
          <a:stretch>
            <a:fillRect/>
          </a:stretch>
        </p:blipFill>
        <p:spPr>
          <a:xfrm>
            <a:off x="4267876" y="4221088"/>
            <a:ext cx="487363" cy="487363"/>
          </a:xfrm>
          <a:prstGeom prst="rect">
            <a:avLst/>
          </a:prstGeom>
        </p:spPr>
      </p:pic>
    </p:spTree>
    <p:extLst>
      <p:ext uri="{BB962C8B-B14F-4D97-AF65-F5344CB8AC3E}">
        <p14:creationId xmlns:p14="http://schemas.microsoft.com/office/powerpoint/2010/main" val="519178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31407" fill="hold"/>
                                        <p:tgtEl>
                                          <p:spTgt spid="6"/>
                                        </p:tgtEl>
                                      </p:cBhvr>
                                    </p:cmd>
                                  </p:childTnLst>
                                </p:cTn>
                              </p:par>
                              <p:par>
                                <p:cTn id="7" presetID="1" presetClass="mediacall" presetSubtype="0" fill="hold" nodeType="withEffect">
                                  <p:stCondLst>
                                    <p:cond delay="2000"/>
                                  </p:stCondLst>
                                  <p:childTnLst>
                                    <p:cmd type="call" cmd="playFrom(0.0)">
                                      <p:cBhvr>
                                        <p:cTn id="8" dur="314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85800"/>
            <a:ext cx="8229600" cy="762000"/>
          </a:xfrm>
        </p:spPr>
        <p:txBody>
          <a:bodyPr>
            <a:normAutofit/>
          </a:bodyPr>
          <a:lstStyle/>
          <a:p>
            <a:r>
              <a:rPr lang="en-GB" sz="3200" b="1" dirty="0" smtClean="0"/>
              <a:t>Feel Good Socialisers</a:t>
            </a:r>
            <a:endParaRPr lang="en-GB" sz="3200" b="1" dirty="0"/>
          </a:p>
        </p:txBody>
      </p:sp>
      <p:sp>
        <p:nvSpPr>
          <p:cNvPr id="3" name="Content Placeholder 2"/>
          <p:cNvSpPr>
            <a:spLocks noGrp="1"/>
          </p:cNvSpPr>
          <p:nvPr>
            <p:ph idx="1"/>
          </p:nvPr>
        </p:nvSpPr>
        <p:spPr>
          <a:xfrm>
            <a:off x="228600" y="1371600"/>
            <a:ext cx="6172200" cy="5098554"/>
          </a:xfrm>
        </p:spPr>
        <p:txBody>
          <a:bodyPr>
            <a:normAutofit fontScale="92500" lnSpcReduction="10000"/>
          </a:bodyPr>
          <a:lstStyle/>
          <a:p>
            <a:pPr>
              <a:lnSpc>
                <a:spcPct val="100000"/>
              </a:lnSpc>
              <a:spcAft>
                <a:spcPts val="1200"/>
              </a:spcAft>
            </a:pPr>
            <a:r>
              <a:rPr lang="en-GB" sz="2200" dirty="0" smtClean="0"/>
              <a:t>Will often arrange to meet friends or will go with someone</a:t>
            </a:r>
          </a:p>
          <a:p>
            <a:pPr>
              <a:lnSpc>
                <a:spcPct val="100000"/>
              </a:lnSpc>
              <a:spcAft>
                <a:spcPts val="1200"/>
              </a:spcAft>
            </a:pPr>
            <a:r>
              <a:rPr lang="en-GB" sz="2200" dirty="0" smtClean="0"/>
              <a:t>Some offered to become a ‘buddy’ for new members</a:t>
            </a:r>
          </a:p>
          <a:p>
            <a:pPr>
              <a:lnSpc>
                <a:spcPct val="100000"/>
              </a:lnSpc>
              <a:spcAft>
                <a:spcPts val="1200"/>
              </a:spcAft>
            </a:pPr>
            <a:r>
              <a:rPr lang="en-GB" sz="2200" dirty="0" smtClean="0"/>
              <a:t>Looked for activities that filled their week, gave purpose/structure</a:t>
            </a:r>
          </a:p>
          <a:p>
            <a:pPr>
              <a:lnSpc>
                <a:spcPct val="100000"/>
              </a:lnSpc>
              <a:spcAft>
                <a:spcPts val="1200"/>
              </a:spcAft>
            </a:pPr>
            <a:r>
              <a:rPr lang="en-GB" sz="2200" dirty="0" smtClean="0"/>
              <a:t>Many were retired, some living alone</a:t>
            </a:r>
          </a:p>
          <a:p>
            <a:pPr>
              <a:lnSpc>
                <a:spcPct val="100000"/>
              </a:lnSpc>
              <a:spcAft>
                <a:spcPts val="1200"/>
              </a:spcAft>
            </a:pPr>
            <a:r>
              <a:rPr lang="en-GB" sz="2200" dirty="0" smtClean="0"/>
              <a:t>Didn’t set specific health goals and often followed their own programme, weren’t looking to ‘push themselves’ especially those in the gym</a:t>
            </a:r>
          </a:p>
          <a:p>
            <a:pPr>
              <a:lnSpc>
                <a:spcPct val="100000"/>
              </a:lnSpc>
              <a:spcAft>
                <a:spcPts val="1200"/>
              </a:spcAft>
            </a:pPr>
            <a:r>
              <a:rPr lang="en-GB" sz="2200" dirty="0" smtClean="0"/>
              <a:t>Many saw the classes as a more sociable activity and recognised that you could help each other and push yourself more in a class</a:t>
            </a:r>
          </a:p>
          <a:p>
            <a:pPr>
              <a:lnSpc>
                <a:spcPct val="100000"/>
              </a:lnSpc>
              <a:spcAft>
                <a:spcPts val="1200"/>
              </a:spcAft>
            </a:pPr>
            <a:r>
              <a:rPr lang="en-GB" sz="2200" dirty="0" smtClean="0"/>
              <a:t>Some were reluctant to come but if it meant they could socialise it motivated them to attend</a:t>
            </a:r>
          </a:p>
          <a:p>
            <a:endParaRPr lang="en-GB" dirty="0"/>
          </a:p>
        </p:txBody>
      </p:sp>
      <p:sp>
        <p:nvSpPr>
          <p:cNvPr id="4" name="Rounded Rectangular Callout 3"/>
          <p:cNvSpPr/>
          <p:nvPr/>
        </p:nvSpPr>
        <p:spPr>
          <a:xfrm>
            <a:off x="6172200" y="152400"/>
            <a:ext cx="2819400" cy="2667000"/>
          </a:xfrm>
          <a:prstGeom prst="wedgeRoundRectCallout">
            <a:avLst>
              <a:gd name="adj1" fmla="val -51534"/>
              <a:gd name="adj2" fmla="val 75181"/>
              <a:gd name="adj3" fmla="val 16667"/>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“Its nice to come out and meet people and interact with them, go for a coffee after or something like that.  It’s the social side as well as the fitness”</a:t>
            </a:r>
            <a:endParaRPr lang="en-GB" dirty="0"/>
          </a:p>
        </p:txBody>
      </p:sp>
      <p:sp>
        <p:nvSpPr>
          <p:cNvPr id="5" name="TextBox 4"/>
          <p:cNvSpPr txBox="1"/>
          <p:nvPr/>
        </p:nvSpPr>
        <p:spPr>
          <a:xfrm>
            <a:off x="6553200" y="3352800"/>
            <a:ext cx="2209800" cy="3231654"/>
          </a:xfrm>
          <a:prstGeom prst="rect">
            <a:avLst/>
          </a:prstGeom>
          <a:noFill/>
        </p:spPr>
        <p:txBody>
          <a:bodyPr wrap="square" rtlCol="0">
            <a:spAutoFit/>
          </a:bodyPr>
          <a:lstStyle/>
          <a:p>
            <a:pPr marL="285750" indent="-285750">
              <a:buFont typeface="Wingdings" panose="05000000000000000000" pitchFamily="2" charset="2"/>
              <a:buChar char="q"/>
            </a:pPr>
            <a:r>
              <a:rPr lang="en-GB" dirty="0" smtClean="0"/>
              <a:t>70% females</a:t>
            </a:r>
          </a:p>
          <a:p>
            <a:pPr marL="285750" indent="-285750">
              <a:buFont typeface="Wingdings" panose="05000000000000000000" pitchFamily="2" charset="2"/>
              <a:buChar char="q"/>
            </a:pPr>
            <a:endParaRPr lang="en-GB" dirty="0" smtClean="0"/>
          </a:p>
          <a:p>
            <a:pPr marL="285750" indent="-285750">
              <a:buFont typeface="Wingdings" panose="05000000000000000000" pitchFamily="2" charset="2"/>
              <a:buChar char="q"/>
            </a:pPr>
            <a:r>
              <a:rPr lang="en-GB" dirty="0" smtClean="0"/>
              <a:t>Most common ‘type’ of females</a:t>
            </a:r>
          </a:p>
          <a:p>
            <a:pPr marL="285750" indent="-285750">
              <a:buFont typeface="Wingdings" panose="05000000000000000000" pitchFamily="2" charset="2"/>
              <a:buChar char="q"/>
            </a:pPr>
            <a:endParaRPr lang="en-GB" dirty="0" smtClean="0"/>
          </a:p>
          <a:p>
            <a:pPr marL="285750" indent="-285750">
              <a:buFont typeface="Wingdings" panose="05000000000000000000" pitchFamily="2" charset="2"/>
              <a:buChar char="q"/>
            </a:pPr>
            <a:r>
              <a:rPr lang="en-GB" dirty="0" smtClean="0"/>
              <a:t>Highest improved score of</a:t>
            </a:r>
            <a:r>
              <a:rPr lang="en-GB" sz="2400" b="1" dirty="0" smtClean="0"/>
              <a:t> 9</a:t>
            </a:r>
          </a:p>
          <a:p>
            <a:r>
              <a:rPr lang="en-GB" sz="7200" dirty="0" smtClean="0">
                <a:sym typeface="Wingdings"/>
              </a:rPr>
              <a:t></a:t>
            </a:r>
            <a:r>
              <a:rPr lang="en-GB" sz="2400" dirty="0" smtClean="0">
                <a:sym typeface="Wingdings"/>
              </a:rPr>
              <a:t> </a:t>
            </a:r>
            <a:r>
              <a:rPr lang="en-GB" sz="4000" dirty="0" smtClean="0">
                <a:sym typeface="Wingdings"/>
              </a:rPr>
              <a:t>= 4.5</a:t>
            </a:r>
            <a:endParaRPr lang="en-GB" sz="4000" dirty="0"/>
          </a:p>
        </p:txBody>
      </p:sp>
    </p:spTree>
    <p:extLst>
      <p:ext uri="{BB962C8B-B14F-4D97-AF65-F5344CB8AC3E}">
        <p14:creationId xmlns:p14="http://schemas.microsoft.com/office/powerpoint/2010/main" val="40275501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Regular – Female – Case 21</a:t>
            </a:r>
            <a:endParaRPr lang="en-GB" dirty="0"/>
          </a:p>
        </p:txBody>
      </p:sp>
      <p:sp>
        <p:nvSpPr>
          <p:cNvPr id="3" name="Subtitle 2"/>
          <p:cNvSpPr>
            <a:spLocks noGrp="1"/>
          </p:cNvSpPr>
          <p:nvPr>
            <p:ph type="subTitle" idx="1"/>
          </p:nvPr>
        </p:nvSpPr>
        <p:spPr>
          <a:xfrm>
            <a:off x="1371600" y="3886200"/>
            <a:ext cx="6400800" cy="1847056"/>
          </a:xfrm>
        </p:spPr>
        <p:txBody>
          <a:bodyPr/>
          <a:lstStyle/>
          <a:p>
            <a:endParaRPr lang="en-GB" dirty="0"/>
          </a:p>
        </p:txBody>
      </p:sp>
      <p:pic>
        <p:nvPicPr>
          <p:cNvPr id="4" name="dpm 0044 j headley.wav">
            <a:hlinkClick r:id="" action="ppaction://media"/>
          </p:cNvPr>
          <p:cNvPicPr>
            <a:picLocks noChangeAspect="1"/>
          </p:cNvPicPr>
          <p:nvPr>
            <a:audioFile r:link="rId1"/>
            <p:extLst>
              <p:ext uri="{DAA4B4D4-6D71-4841-9C94-3DE7FCFB9230}">
                <p14:media xmlns:p14="http://schemas.microsoft.com/office/powerpoint/2010/main" r:embed="rId2">
                  <p14:trim st="706580.0704" end="910500"/>
                </p14:media>
              </p:ext>
            </p:extLst>
          </p:nvPr>
        </p:nvPicPr>
        <p:blipFill>
          <a:blip r:embed="rId5"/>
          <a:stretch>
            <a:fillRect/>
          </a:stretch>
        </p:blipFill>
        <p:spPr>
          <a:xfrm>
            <a:off x="4105197" y="4005064"/>
            <a:ext cx="487363" cy="487363"/>
          </a:xfrm>
          <a:prstGeom prst="rect">
            <a:avLst/>
          </a:prstGeom>
        </p:spPr>
      </p:pic>
    </p:spTree>
    <p:extLst>
      <p:ext uri="{BB962C8B-B14F-4D97-AF65-F5344CB8AC3E}">
        <p14:creationId xmlns:p14="http://schemas.microsoft.com/office/powerpoint/2010/main" val="3357911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69" fill="hold"/>
                                        <p:tgtEl>
                                          <p:spTgt spid="4"/>
                                        </p:tgtEl>
                                      </p:cBhvr>
                                    </p:cmd>
                                  </p:childTnLst>
                                </p:cTn>
                              </p:par>
                              <p:par>
                                <p:cTn id="7" presetID="1" presetClass="mediacall" presetSubtype="0" fill="hold" nodeType="withEffect">
                                  <p:stCondLst>
                                    <p:cond delay="2000"/>
                                  </p:stCondLst>
                                  <p:childTnLst>
                                    <p:cmd type="call" cmd="playFrom(0.0)">
                                      <p:cBhvr>
                                        <p:cTn id="8" dur="368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685800"/>
          </a:xfrm>
        </p:spPr>
        <p:txBody>
          <a:bodyPr>
            <a:normAutofit/>
          </a:bodyPr>
          <a:lstStyle/>
          <a:p>
            <a:r>
              <a:rPr lang="en-GB" sz="3200" b="1" dirty="0" smtClean="0"/>
              <a:t>Key findings: GP Health assessment</a:t>
            </a:r>
            <a:endParaRPr lang="en-GB" sz="3200" b="1" dirty="0"/>
          </a:p>
        </p:txBody>
      </p:sp>
      <p:sp>
        <p:nvSpPr>
          <p:cNvPr id="3" name="Content Placeholder 2"/>
          <p:cNvSpPr>
            <a:spLocks noGrp="1"/>
          </p:cNvSpPr>
          <p:nvPr>
            <p:ph idx="1"/>
          </p:nvPr>
        </p:nvSpPr>
        <p:spPr>
          <a:xfrm>
            <a:off x="228600" y="1828800"/>
            <a:ext cx="3962400" cy="4572000"/>
          </a:xfrm>
        </p:spPr>
        <p:txBody>
          <a:bodyPr>
            <a:normAutofit/>
          </a:bodyPr>
          <a:lstStyle/>
          <a:p>
            <a:pPr marL="0" indent="0">
              <a:buNone/>
            </a:pPr>
            <a:r>
              <a:rPr lang="en-GB" sz="2800" dirty="0" smtClean="0"/>
              <a:t>All </a:t>
            </a:r>
            <a:r>
              <a:rPr lang="en-GB" sz="2800" b="1" dirty="0" smtClean="0"/>
              <a:t>four </a:t>
            </a:r>
            <a:r>
              <a:rPr lang="en-GB" sz="2400" dirty="0" smtClean="0"/>
              <a:t>(2 male, 2 female): </a:t>
            </a:r>
            <a:endParaRPr lang="en-GB" sz="2800" dirty="0" smtClean="0"/>
          </a:p>
          <a:p>
            <a:pPr>
              <a:buFont typeface="Wingdings" panose="05000000000000000000" pitchFamily="2" charset="2"/>
              <a:buChar char="ü"/>
            </a:pPr>
            <a:r>
              <a:rPr lang="en-GB" sz="2800" dirty="0"/>
              <a:t>F</a:t>
            </a:r>
            <a:r>
              <a:rPr lang="en-GB" sz="2800" dirty="0" smtClean="0"/>
              <a:t>elt better </a:t>
            </a:r>
          </a:p>
          <a:p>
            <a:pPr>
              <a:buFont typeface="Wingdings" panose="05000000000000000000" pitchFamily="2" charset="2"/>
              <a:buChar char="ü"/>
            </a:pPr>
            <a:r>
              <a:rPr lang="en-GB" sz="2800" dirty="0" smtClean="0"/>
              <a:t>Were prescribed fewer medications</a:t>
            </a:r>
          </a:p>
          <a:p>
            <a:pPr>
              <a:buFont typeface="Wingdings" panose="05000000000000000000" pitchFamily="2" charset="2"/>
              <a:buChar char="ü"/>
            </a:pPr>
            <a:r>
              <a:rPr lang="en-GB" sz="2800" dirty="0" smtClean="0"/>
              <a:t>Had lost weight</a:t>
            </a:r>
            <a:endParaRPr lang="en-GB" sz="2800" dirty="0"/>
          </a:p>
        </p:txBody>
      </p:sp>
      <p:graphicFrame>
        <p:nvGraphicFramePr>
          <p:cNvPr id="4" name="Table 3"/>
          <p:cNvGraphicFramePr>
            <a:graphicFrameLocks noGrp="1"/>
          </p:cNvGraphicFramePr>
          <p:nvPr>
            <p:extLst>
              <p:ext uri="{D42A27DB-BD31-4B8C-83A1-F6EECF244321}">
                <p14:modId xmlns:p14="http://schemas.microsoft.com/office/powerpoint/2010/main" val="2658709728"/>
              </p:ext>
            </p:extLst>
          </p:nvPr>
        </p:nvGraphicFramePr>
        <p:xfrm>
          <a:off x="4267200" y="1483360"/>
          <a:ext cx="4648200" cy="4765040"/>
        </p:xfrm>
        <a:graphic>
          <a:graphicData uri="http://schemas.openxmlformats.org/drawingml/2006/table">
            <a:tbl>
              <a:tblPr firstRow="1" bandRow="1">
                <a:tableStyleId>{35758FB7-9AC5-4552-8A53-C91805E547FA}</a:tableStyleId>
              </a:tblPr>
              <a:tblGrid>
                <a:gridCol w="1828800"/>
                <a:gridCol w="2819400"/>
              </a:tblGrid>
              <a:tr h="370840">
                <a:tc>
                  <a:txBody>
                    <a:bodyPr/>
                    <a:lstStyle/>
                    <a:p>
                      <a:r>
                        <a:rPr lang="en-GB" dirty="0" smtClean="0">
                          <a:solidFill>
                            <a:sysClr val="windowText" lastClr="000000"/>
                          </a:solidFill>
                        </a:rPr>
                        <a:t>Factor</a:t>
                      </a:r>
                      <a:endParaRPr lang="en-GB" dirty="0">
                        <a:solidFill>
                          <a:sysClr val="windowText" lastClr="000000"/>
                        </a:solidFill>
                      </a:endParaRPr>
                    </a:p>
                  </a:txBody>
                  <a:tcPr/>
                </a:tc>
                <a:tc>
                  <a:txBody>
                    <a:bodyPr/>
                    <a:lstStyle/>
                    <a:p>
                      <a:r>
                        <a:rPr lang="en-GB" dirty="0" smtClean="0">
                          <a:solidFill>
                            <a:sysClr val="windowText" lastClr="000000"/>
                          </a:solidFill>
                        </a:rPr>
                        <a:t>Result</a:t>
                      </a:r>
                      <a:endParaRPr lang="en-GB" dirty="0">
                        <a:solidFill>
                          <a:sysClr val="windowText" lastClr="000000"/>
                        </a:solidFill>
                      </a:endParaRPr>
                    </a:p>
                  </a:txBody>
                  <a:tcPr/>
                </a:tc>
              </a:tr>
              <a:tr h="370840">
                <a:tc>
                  <a:txBody>
                    <a:bodyPr/>
                    <a:lstStyle/>
                    <a:p>
                      <a:r>
                        <a:rPr lang="en-GB" dirty="0" smtClean="0">
                          <a:solidFill>
                            <a:sysClr val="windowText" lastClr="000000"/>
                          </a:solidFill>
                        </a:rPr>
                        <a:t>Unscheduled visits</a:t>
                      </a:r>
                      <a:r>
                        <a:rPr lang="en-GB" baseline="0" dirty="0" smtClean="0">
                          <a:solidFill>
                            <a:sysClr val="windowText" lastClr="000000"/>
                          </a:solidFill>
                        </a:rPr>
                        <a:t> to the nurse</a:t>
                      </a:r>
                      <a:endParaRPr lang="en-GB" dirty="0">
                        <a:solidFill>
                          <a:sysClr val="windowText" lastClr="000000"/>
                        </a:solidFill>
                      </a:endParaRPr>
                    </a:p>
                  </a:txBody>
                  <a:tcPr/>
                </a:tc>
                <a:tc>
                  <a:txBody>
                    <a:bodyPr/>
                    <a:lstStyle/>
                    <a:p>
                      <a:r>
                        <a:rPr lang="en-GB" dirty="0" smtClean="0">
                          <a:solidFill>
                            <a:sysClr val="windowText" lastClr="000000"/>
                          </a:solidFill>
                        </a:rPr>
                        <a:t>Some reductions</a:t>
                      </a:r>
                    </a:p>
                    <a:p>
                      <a:r>
                        <a:rPr lang="en-GB" dirty="0" smtClean="0">
                          <a:solidFill>
                            <a:sysClr val="windowText" lastClr="000000"/>
                          </a:solidFill>
                        </a:rPr>
                        <a:t>2</a:t>
                      </a:r>
                      <a:r>
                        <a:rPr lang="en-GB" baseline="0" dirty="0" smtClean="0">
                          <a:solidFill>
                            <a:sysClr val="windowText" lastClr="000000"/>
                          </a:solidFill>
                        </a:rPr>
                        <a:t> patients dropped from 5 to 1 annually</a:t>
                      </a:r>
                      <a:endParaRPr lang="en-GB" dirty="0">
                        <a:solidFill>
                          <a:sysClr val="windowText" lastClr="000000"/>
                        </a:solidFill>
                      </a:endParaRPr>
                    </a:p>
                  </a:txBody>
                  <a:tcPr/>
                </a:tc>
              </a:tr>
              <a:tr h="370840">
                <a:tc>
                  <a:txBody>
                    <a:bodyPr/>
                    <a:lstStyle/>
                    <a:p>
                      <a:r>
                        <a:rPr lang="en-GB" dirty="0" smtClean="0">
                          <a:solidFill>
                            <a:sysClr val="windowText" lastClr="000000"/>
                          </a:solidFill>
                        </a:rPr>
                        <a:t>Unscheduled visits</a:t>
                      </a:r>
                      <a:r>
                        <a:rPr lang="en-GB" baseline="0" dirty="0" smtClean="0">
                          <a:solidFill>
                            <a:sysClr val="windowText" lastClr="000000"/>
                          </a:solidFill>
                        </a:rPr>
                        <a:t> to the Dr</a:t>
                      </a:r>
                    </a:p>
                  </a:txBody>
                  <a:tcPr/>
                </a:tc>
                <a:tc>
                  <a:txBody>
                    <a:bodyPr/>
                    <a:lstStyle/>
                    <a:p>
                      <a:r>
                        <a:rPr lang="en-GB" dirty="0" smtClean="0">
                          <a:solidFill>
                            <a:sysClr val="windowText" lastClr="000000"/>
                          </a:solidFill>
                        </a:rPr>
                        <a:t>Some reductions</a:t>
                      </a:r>
                    </a:p>
                    <a:p>
                      <a:r>
                        <a:rPr lang="en-GB" dirty="0" smtClean="0">
                          <a:solidFill>
                            <a:sysClr val="windowText" lastClr="000000"/>
                          </a:solidFill>
                        </a:rPr>
                        <a:t>3 patients dropped</a:t>
                      </a:r>
                      <a:r>
                        <a:rPr lang="en-GB" baseline="0" dirty="0" smtClean="0">
                          <a:solidFill>
                            <a:sysClr val="windowText" lastClr="000000"/>
                          </a:solidFill>
                        </a:rPr>
                        <a:t> from 15 visits to 3</a:t>
                      </a:r>
                      <a:endParaRPr lang="en-GB" dirty="0">
                        <a:solidFill>
                          <a:sysClr val="windowText" lastClr="000000"/>
                        </a:solidFill>
                      </a:endParaRPr>
                    </a:p>
                  </a:txBody>
                  <a:tcPr/>
                </a:tc>
              </a:tr>
              <a:tr h="370840">
                <a:tc>
                  <a:txBody>
                    <a:bodyPr/>
                    <a:lstStyle/>
                    <a:p>
                      <a:r>
                        <a:rPr lang="en-GB" dirty="0" smtClean="0">
                          <a:solidFill>
                            <a:sysClr val="windowText" lastClr="000000"/>
                          </a:solidFill>
                        </a:rPr>
                        <a:t>Requests</a:t>
                      </a:r>
                      <a:r>
                        <a:rPr lang="en-GB" baseline="0" dirty="0" smtClean="0">
                          <a:solidFill>
                            <a:sysClr val="windowText" lastClr="000000"/>
                          </a:solidFill>
                        </a:rPr>
                        <a:t> for prescriptions</a:t>
                      </a:r>
                    </a:p>
                  </a:txBody>
                  <a:tcPr/>
                </a:tc>
                <a:tc>
                  <a:txBody>
                    <a:bodyPr/>
                    <a:lstStyle/>
                    <a:p>
                      <a:r>
                        <a:rPr lang="en-GB" dirty="0" smtClean="0">
                          <a:solidFill>
                            <a:sysClr val="windowText" lastClr="000000"/>
                          </a:solidFill>
                        </a:rPr>
                        <a:t>All reduced</a:t>
                      </a:r>
                      <a:endParaRPr lang="en-GB" dirty="0">
                        <a:solidFill>
                          <a:sysClr val="windowText" lastClr="000000"/>
                        </a:solidFill>
                      </a:endParaRPr>
                    </a:p>
                  </a:txBody>
                  <a:tcPr/>
                </a:tc>
              </a:tr>
              <a:tr h="370840">
                <a:tc>
                  <a:txBody>
                    <a:bodyPr/>
                    <a:lstStyle/>
                    <a:p>
                      <a:r>
                        <a:rPr lang="en-GB" dirty="0" smtClean="0">
                          <a:solidFill>
                            <a:sysClr val="windowText" lastClr="000000"/>
                          </a:solidFill>
                        </a:rPr>
                        <a:t>Weight</a:t>
                      </a:r>
                      <a:endParaRPr lang="en-GB" dirty="0">
                        <a:solidFill>
                          <a:sysClr val="windowText" lastClr="000000"/>
                        </a:solidFill>
                      </a:endParaRPr>
                    </a:p>
                  </a:txBody>
                  <a:tcPr/>
                </a:tc>
                <a:tc>
                  <a:txBody>
                    <a:bodyPr/>
                    <a:lstStyle/>
                    <a:p>
                      <a:r>
                        <a:rPr lang="en-GB" dirty="0" smtClean="0">
                          <a:solidFill>
                            <a:sysClr val="windowText" lastClr="000000"/>
                          </a:solidFill>
                        </a:rPr>
                        <a:t>All reduced</a:t>
                      </a:r>
                      <a:endParaRPr lang="en-GB" dirty="0">
                        <a:solidFill>
                          <a:sysClr val="windowText" lastClr="000000"/>
                        </a:solidFill>
                      </a:endParaRPr>
                    </a:p>
                  </a:txBody>
                  <a:tcPr/>
                </a:tc>
              </a:tr>
              <a:tr h="370840">
                <a:tc>
                  <a:txBody>
                    <a:bodyPr/>
                    <a:lstStyle/>
                    <a:p>
                      <a:r>
                        <a:rPr lang="en-GB" dirty="0" smtClean="0">
                          <a:solidFill>
                            <a:sysClr val="windowText" lastClr="000000"/>
                          </a:solidFill>
                        </a:rPr>
                        <a:t>BMI</a:t>
                      </a:r>
                      <a:endParaRPr lang="en-GB" dirty="0">
                        <a:solidFill>
                          <a:sysClr val="windowText" lastClr="000000"/>
                        </a:solidFill>
                      </a:endParaRPr>
                    </a:p>
                  </a:txBody>
                  <a:tcPr/>
                </a:tc>
                <a:tc>
                  <a:txBody>
                    <a:bodyPr/>
                    <a:lstStyle/>
                    <a:p>
                      <a:r>
                        <a:rPr lang="en-GB" dirty="0" smtClean="0">
                          <a:solidFill>
                            <a:sysClr val="windowText" lastClr="000000"/>
                          </a:solidFill>
                        </a:rPr>
                        <a:t>All reduced by an average of 2.2</a:t>
                      </a:r>
                      <a:endParaRPr lang="en-GB" dirty="0">
                        <a:solidFill>
                          <a:sysClr val="windowText" lastClr="000000"/>
                        </a:solidFill>
                      </a:endParaRPr>
                    </a:p>
                  </a:txBody>
                  <a:tcPr/>
                </a:tc>
              </a:tr>
              <a:tr h="370840">
                <a:tc>
                  <a:txBody>
                    <a:bodyPr/>
                    <a:lstStyle/>
                    <a:p>
                      <a:r>
                        <a:rPr lang="en-GB" dirty="0" smtClean="0">
                          <a:solidFill>
                            <a:sysClr val="windowText" lastClr="000000"/>
                          </a:solidFill>
                        </a:rPr>
                        <a:t>Well-being</a:t>
                      </a:r>
                      <a:endParaRPr lang="en-GB" dirty="0">
                        <a:solidFill>
                          <a:sysClr val="windowText" lastClr="000000"/>
                        </a:solidFill>
                      </a:endParaRPr>
                    </a:p>
                  </a:txBody>
                  <a:tcPr/>
                </a:tc>
                <a:tc>
                  <a:txBody>
                    <a:bodyPr/>
                    <a:lstStyle/>
                    <a:p>
                      <a:r>
                        <a:rPr lang="en-GB" dirty="0" smtClean="0">
                          <a:solidFill>
                            <a:sysClr val="windowText" lastClr="000000"/>
                          </a:solidFill>
                        </a:rPr>
                        <a:t>All improved</a:t>
                      </a:r>
                    </a:p>
                    <a:p>
                      <a:r>
                        <a:rPr lang="en-GB" dirty="0" smtClean="0">
                          <a:solidFill>
                            <a:sysClr val="windowText" lastClr="000000"/>
                          </a:solidFill>
                        </a:rPr>
                        <a:t>From an average </a:t>
                      </a:r>
                      <a:r>
                        <a:rPr lang="en-GB" dirty="0" err="1" smtClean="0">
                          <a:solidFill>
                            <a:sysClr val="windowText" lastClr="000000"/>
                          </a:solidFill>
                        </a:rPr>
                        <a:t>likert</a:t>
                      </a:r>
                      <a:r>
                        <a:rPr lang="en-GB" dirty="0" smtClean="0">
                          <a:solidFill>
                            <a:sysClr val="windowText" lastClr="000000"/>
                          </a:solidFill>
                        </a:rPr>
                        <a:t> score 4.25 out of 10 to 7.62</a:t>
                      </a:r>
                      <a:endParaRPr lang="en-GB" dirty="0">
                        <a:solidFill>
                          <a:sysClr val="windowText" lastClr="000000"/>
                        </a:solidFill>
                      </a:endParaRPr>
                    </a:p>
                  </a:txBody>
                  <a:tcPr/>
                </a:tc>
              </a:tr>
            </a:tbl>
          </a:graphicData>
        </a:graphic>
      </p:graphicFrame>
    </p:spTree>
    <p:extLst>
      <p:ext uri="{BB962C8B-B14F-4D97-AF65-F5344CB8AC3E}">
        <p14:creationId xmlns:p14="http://schemas.microsoft.com/office/powerpoint/2010/main" val="13673506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685800"/>
          </a:xfrm>
        </p:spPr>
        <p:txBody>
          <a:bodyPr>
            <a:normAutofit/>
          </a:bodyPr>
          <a:lstStyle/>
          <a:p>
            <a:r>
              <a:rPr lang="en-GB" sz="3200" b="1" dirty="0" smtClean="0"/>
              <a:t>Key findings: GP Health assessment</a:t>
            </a:r>
            <a:endParaRPr lang="en-GB" sz="3200" b="1" dirty="0"/>
          </a:p>
        </p:txBody>
      </p:sp>
      <p:sp>
        <p:nvSpPr>
          <p:cNvPr id="3" name="Content Placeholder 2"/>
          <p:cNvSpPr>
            <a:spLocks noGrp="1"/>
          </p:cNvSpPr>
          <p:nvPr>
            <p:ph idx="1"/>
          </p:nvPr>
        </p:nvSpPr>
        <p:spPr>
          <a:xfrm>
            <a:off x="228600" y="1600200"/>
            <a:ext cx="3962400" cy="4572000"/>
          </a:xfrm>
        </p:spPr>
        <p:txBody>
          <a:bodyPr>
            <a:normAutofit/>
          </a:bodyPr>
          <a:lstStyle/>
          <a:p>
            <a:pPr marL="0" indent="0">
              <a:buNone/>
            </a:pPr>
            <a:r>
              <a:rPr lang="en-GB" sz="2800" dirty="0" smtClean="0"/>
              <a:t>All </a:t>
            </a:r>
            <a:r>
              <a:rPr lang="en-GB" sz="2800" b="1" dirty="0" smtClean="0"/>
              <a:t>four </a:t>
            </a:r>
            <a:r>
              <a:rPr lang="en-GB" sz="2400" dirty="0" smtClean="0"/>
              <a:t>(2 male, 2 female): </a:t>
            </a:r>
            <a:endParaRPr lang="en-GB" sz="2800" dirty="0" smtClean="0"/>
          </a:p>
          <a:p>
            <a:pPr>
              <a:buFont typeface="Wingdings" panose="05000000000000000000" pitchFamily="2" charset="2"/>
              <a:buChar char="ü"/>
            </a:pPr>
            <a:r>
              <a:rPr lang="en-GB" sz="2800" dirty="0"/>
              <a:t>F</a:t>
            </a:r>
            <a:r>
              <a:rPr lang="en-GB" sz="2800" dirty="0" smtClean="0"/>
              <a:t>elt better </a:t>
            </a:r>
          </a:p>
          <a:p>
            <a:pPr>
              <a:buFont typeface="Wingdings" panose="05000000000000000000" pitchFamily="2" charset="2"/>
              <a:buChar char="ü"/>
            </a:pPr>
            <a:r>
              <a:rPr lang="en-GB" sz="2800" dirty="0" smtClean="0"/>
              <a:t>Were prescribed fewer medications</a:t>
            </a:r>
          </a:p>
          <a:p>
            <a:pPr>
              <a:buFont typeface="Wingdings" panose="05000000000000000000" pitchFamily="2" charset="2"/>
              <a:buChar char="ü"/>
            </a:pPr>
            <a:r>
              <a:rPr lang="en-GB" sz="2800" dirty="0" smtClean="0"/>
              <a:t>Had lost weight</a:t>
            </a:r>
            <a:endParaRPr lang="en-GB" sz="2800" dirty="0"/>
          </a:p>
        </p:txBody>
      </p:sp>
      <p:graphicFrame>
        <p:nvGraphicFramePr>
          <p:cNvPr id="4" name="Table 3"/>
          <p:cNvGraphicFramePr>
            <a:graphicFrameLocks noGrp="1"/>
          </p:cNvGraphicFramePr>
          <p:nvPr>
            <p:extLst>
              <p:ext uri="{D42A27DB-BD31-4B8C-83A1-F6EECF244321}">
                <p14:modId xmlns:p14="http://schemas.microsoft.com/office/powerpoint/2010/main" val="4119009280"/>
              </p:ext>
            </p:extLst>
          </p:nvPr>
        </p:nvGraphicFramePr>
        <p:xfrm>
          <a:off x="3657600" y="3733800"/>
          <a:ext cx="5181600" cy="2799078"/>
        </p:xfrm>
        <a:graphic>
          <a:graphicData uri="http://schemas.openxmlformats.org/drawingml/2006/table">
            <a:tbl>
              <a:tblPr firstRow="1" bandRow="1">
                <a:tableStyleId>{284E427A-3D55-4303-BF80-6455036E1DE7}</a:tableStyleId>
              </a:tblPr>
              <a:tblGrid>
                <a:gridCol w="2038662"/>
                <a:gridCol w="3142938"/>
              </a:tblGrid>
              <a:tr h="416156">
                <a:tc>
                  <a:txBody>
                    <a:bodyPr/>
                    <a:lstStyle/>
                    <a:p>
                      <a:r>
                        <a:rPr lang="en-GB" dirty="0" smtClean="0"/>
                        <a:t>Treatment</a:t>
                      </a:r>
                      <a:endParaRPr lang="en-GB" dirty="0">
                        <a:solidFill>
                          <a:sysClr val="windowText" lastClr="000000"/>
                        </a:solidFill>
                      </a:endParaRPr>
                    </a:p>
                  </a:txBody>
                  <a:tcPr/>
                </a:tc>
                <a:tc>
                  <a:txBody>
                    <a:bodyPr/>
                    <a:lstStyle/>
                    <a:p>
                      <a:r>
                        <a:rPr lang="en-GB" dirty="0" smtClean="0"/>
                        <a:t>Cost</a:t>
                      </a:r>
                      <a:endParaRPr lang="en-GB" dirty="0">
                        <a:solidFill>
                          <a:sysClr val="windowText" lastClr="000000"/>
                        </a:solidFill>
                      </a:endParaRPr>
                    </a:p>
                  </a:txBody>
                  <a:tcPr/>
                </a:tc>
              </a:tr>
              <a:tr h="416156">
                <a:tc>
                  <a:txBody>
                    <a:bodyPr/>
                    <a:lstStyle/>
                    <a:p>
                      <a:r>
                        <a:rPr lang="en-GB" dirty="0" smtClean="0"/>
                        <a:t>Gastric Banding</a:t>
                      </a:r>
                      <a:endParaRPr lang="en-GB" b="0" dirty="0">
                        <a:solidFill>
                          <a:sysClr val="windowText" lastClr="000000"/>
                        </a:solidFill>
                      </a:endParaRPr>
                    </a:p>
                  </a:txBody>
                  <a:tcPr/>
                </a:tc>
                <a:tc>
                  <a:txBody>
                    <a:bodyPr/>
                    <a:lstStyle/>
                    <a:p>
                      <a:r>
                        <a:rPr lang="en-GB" dirty="0" smtClean="0"/>
                        <a:t>£5,000</a:t>
                      </a:r>
                      <a:r>
                        <a:rPr lang="en-GB" baseline="0" dirty="0" smtClean="0"/>
                        <a:t> to £8,000 per person</a:t>
                      </a:r>
                      <a:endParaRPr lang="en-GB" dirty="0">
                        <a:solidFill>
                          <a:sysClr val="windowText" lastClr="000000"/>
                        </a:solidFill>
                      </a:endParaRPr>
                    </a:p>
                  </a:txBody>
                  <a:tcPr/>
                </a:tc>
              </a:tr>
              <a:tr h="718298">
                <a:tc>
                  <a:txBody>
                    <a:bodyPr/>
                    <a:lstStyle/>
                    <a:p>
                      <a:r>
                        <a:rPr lang="en-GB" dirty="0" smtClean="0"/>
                        <a:t>Coronary artery bypass graft</a:t>
                      </a:r>
                      <a:endParaRPr lang="en-GB" baseline="0" dirty="0" smtClean="0">
                        <a:solidFill>
                          <a:sysClr val="windowText" lastClr="000000"/>
                        </a:solidFill>
                      </a:endParaRPr>
                    </a:p>
                  </a:txBody>
                  <a:tcPr/>
                </a:tc>
                <a:tc>
                  <a:txBody>
                    <a:bodyPr/>
                    <a:lstStyle/>
                    <a:p>
                      <a:r>
                        <a:rPr lang="en-GB" dirty="0" smtClean="0"/>
                        <a:t>£12,000 per person</a:t>
                      </a:r>
                      <a:endParaRPr lang="en-GB" dirty="0">
                        <a:solidFill>
                          <a:sysClr val="windowText" lastClr="000000"/>
                        </a:solidFill>
                      </a:endParaRPr>
                    </a:p>
                  </a:txBody>
                  <a:tcPr/>
                </a:tc>
              </a:tr>
              <a:tr h="416156">
                <a:tc>
                  <a:txBody>
                    <a:bodyPr/>
                    <a:lstStyle/>
                    <a:p>
                      <a:r>
                        <a:rPr lang="en-GB" baseline="0" dirty="0" smtClean="0"/>
                        <a:t>Diabetes</a:t>
                      </a:r>
                      <a:endParaRPr lang="en-GB" baseline="0" dirty="0" smtClean="0">
                        <a:solidFill>
                          <a:sysClr val="windowText" lastClr="000000"/>
                        </a:solidFill>
                      </a:endParaRPr>
                    </a:p>
                  </a:txBody>
                  <a:tcPr/>
                </a:tc>
                <a:tc>
                  <a:txBody>
                    <a:bodyPr/>
                    <a:lstStyle/>
                    <a:p>
                      <a:r>
                        <a:rPr lang="en-GB" dirty="0" smtClean="0"/>
                        <a:t>£1.5 million AN HOUR</a:t>
                      </a:r>
                      <a:endParaRPr lang="en-GB" dirty="0">
                        <a:solidFill>
                          <a:sysClr val="windowText" lastClr="000000"/>
                        </a:solidFill>
                      </a:endParaRPr>
                    </a:p>
                  </a:txBody>
                  <a:tcPr/>
                </a:tc>
              </a:tr>
              <a:tr h="416156">
                <a:tc>
                  <a:txBody>
                    <a:bodyPr/>
                    <a:lstStyle/>
                    <a:p>
                      <a:pPr algn="r"/>
                      <a:r>
                        <a:rPr lang="en-GB" dirty="0" smtClean="0"/>
                        <a:t>Human Insulin</a:t>
                      </a:r>
                      <a:endParaRPr lang="en-GB" dirty="0">
                        <a:solidFill>
                          <a:sysClr val="windowText" lastClr="000000"/>
                        </a:solidFill>
                      </a:endParaRPr>
                    </a:p>
                  </a:txBody>
                  <a:tcPr/>
                </a:tc>
                <a:tc>
                  <a:txBody>
                    <a:bodyPr/>
                    <a:lstStyle/>
                    <a:p>
                      <a:r>
                        <a:rPr lang="en-GB" dirty="0" smtClean="0"/>
                        <a:t>£255.2 million (2009/10)</a:t>
                      </a:r>
                      <a:endParaRPr lang="en-GB" dirty="0">
                        <a:solidFill>
                          <a:sysClr val="windowText" lastClr="000000"/>
                        </a:solidFill>
                      </a:endParaRPr>
                    </a:p>
                  </a:txBody>
                  <a:tcPr/>
                </a:tc>
              </a:tr>
              <a:tr h="416156">
                <a:tc>
                  <a:txBody>
                    <a:bodyPr/>
                    <a:lstStyle/>
                    <a:p>
                      <a:pPr algn="r"/>
                      <a:r>
                        <a:rPr lang="en-GB" dirty="0" smtClean="0"/>
                        <a:t>Absenteeism</a:t>
                      </a:r>
                      <a:endParaRPr lang="en-GB" dirty="0">
                        <a:solidFill>
                          <a:sysClr val="windowText" lastClr="000000"/>
                        </a:solidFill>
                      </a:endParaRPr>
                    </a:p>
                  </a:txBody>
                  <a:tcPr/>
                </a:tc>
                <a:tc>
                  <a:txBody>
                    <a:bodyPr/>
                    <a:lstStyle/>
                    <a:p>
                      <a:r>
                        <a:rPr lang="en-GB" dirty="0" smtClean="0"/>
                        <a:t>£8.4 billion per year</a:t>
                      </a:r>
                      <a:endParaRPr lang="en-GB" dirty="0">
                        <a:solidFill>
                          <a:sysClr val="windowText" lastClr="000000"/>
                        </a:solidFill>
                      </a:endParaRPr>
                    </a:p>
                  </a:txBody>
                  <a:tcPr/>
                </a:tc>
              </a:tr>
            </a:tbl>
          </a:graphicData>
        </a:graphic>
      </p:graphicFrame>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354930"/>
            <a:ext cx="3067050" cy="2033587"/>
          </a:xfrm>
          <a:prstGeom prst="rect">
            <a:avLst/>
          </a:prstGeom>
        </p:spPr>
      </p:pic>
    </p:spTree>
    <p:extLst>
      <p:ext uri="{BB962C8B-B14F-4D97-AF65-F5344CB8AC3E}">
        <p14:creationId xmlns:p14="http://schemas.microsoft.com/office/powerpoint/2010/main" val="39986077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85800"/>
            <a:ext cx="8229600" cy="609600"/>
          </a:xfrm>
        </p:spPr>
        <p:txBody>
          <a:bodyPr>
            <a:normAutofit/>
          </a:bodyPr>
          <a:lstStyle/>
          <a:p>
            <a:r>
              <a:rPr lang="en-GB" sz="3200" b="1" dirty="0" smtClean="0"/>
              <a:t>Why East Riding Leisure?</a:t>
            </a:r>
            <a:endParaRPr lang="en-GB" sz="3200" b="1" dirty="0"/>
          </a:p>
        </p:txBody>
      </p:sp>
      <p:sp>
        <p:nvSpPr>
          <p:cNvPr id="3" name="Content Placeholder 2"/>
          <p:cNvSpPr>
            <a:spLocks noGrp="1"/>
          </p:cNvSpPr>
          <p:nvPr>
            <p:ph idx="1"/>
          </p:nvPr>
        </p:nvSpPr>
        <p:spPr>
          <a:xfrm>
            <a:off x="0" y="1447800"/>
            <a:ext cx="8960358" cy="5105400"/>
          </a:xfrm>
        </p:spPr>
        <p:txBody>
          <a:bodyPr>
            <a:noAutofit/>
          </a:bodyPr>
          <a:lstStyle/>
          <a:p>
            <a:pPr>
              <a:lnSpc>
                <a:spcPct val="120000"/>
              </a:lnSpc>
              <a:spcAft>
                <a:spcPts val="1200"/>
              </a:spcAft>
            </a:pPr>
            <a:r>
              <a:rPr lang="en-GB" sz="2200" dirty="0"/>
              <a:t>S</a:t>
            </a:r>
            <a:r>
              <a:rPr lang="en-GB" sz="2200" dirty="0" smtClean="0"/>
              <a:t>taff were </a:t>
            </a:r>
            <a:r>
              <a:rPr lang="en-GB" sz="2200" b="1" dirty="0" smtClean="0"/>
              <a:t>supportive with a friendly </a:t>
            </a:r>
            <a:r>
              <a:rPr lang="en-GB" sz="2200" dirty="0" smtClean="0"/>
              <a:t>atmosphere</a:t>
            </a:r>
          </a:p>
          <a:p>
            <a:pPr>
              <a:lnSpc>
                <a:spcPct val="120000"/>
              </a:lnSpc>
              <a:spcAft>
                <a:spcPts val="1200"/>
              </a:spcAft>
            </a:pPr>
            <a:r>
              <a:rPr lang="en-GB" sz="2200" dirty="0"/>
              <a:t>C</a:t>
            </a:r>
            <a:r>
              <a:rPr lang="en-GB" sz="2200" dirty="0" smtClean="0"/>
              <a:t>ontact/instruction at the start - then </a:t>
            </a:r>
            <a:r>
              <a:rPr lang="en-GB" sz="2200" b="1" dirty="0" smtClean="0"/>
              <a:t>customer led</a:t>
            </a:r>
            <a:r>
              <a:rPr lang="en-GB" sz="2200" dirty="0" smtClean="0"/>
              <a:t>, all said it was there if they wanted it</a:t>
            </a:r>
          </a:p>
          <a:p>
            <a:pPr>
              <a:lnSpc>
                <a:spcPct val="120000"/>
              </a:lnSpc>
              <a:spcAft>
                <a:spcPts val="1200"/>
              </a:spcAft>
            </a:pPr>
            <a:r>
              <a:rPr lang="en-GB" sz="2200" dirty="0" smtClean="0"/>
              <a:t>Welcoming, </a:t>
            </a:r>
            <a:r>
              <a:rPr lang="en-GB" sz="2200" b="1" dirty="0" smtClean="0"/>
              <a:t>hub of the community</a:t>
            </a:r>
            <a:r>
              <a:rPr lang="en-GB" sz="2200" dirty="0" smtClean="0"/>
              <a:t>, they feel comfortable in the building, going to classes/new classes, sense of familiarity</a:t>
            </a:r>
          </a:p>
          <a:p>
            <a:pPr>
              <a:lnSpc>
                <a:spcPct val="120000"/>
              </a:lnSpc>
              <a:spcAft>
                <a:spcPts val="1200"/>
              </a:spcAft>
            </a:pPr>
            <a:r>
              <a:rPr lang="en-GB" sz="2200" dirty="0" smtClean="0"/>
              <a:t>Private gyms can be overcrowded</a:t>
            </a:r>
          </a:p>
          <a:p>
            <a:pPr>
              <a:lnSpc>
                <a:spcPct val="120000"/>
              </a:lnSpc>
              <a:spcAft>
                <a:spcPts val="1200"/>
              </a:spcAft>
            </a:pPr>
            <a:r>
              <a:rPr lang="en-GB" sz="2200" b="1" dirty="0" smtClean="0"/>
              <a:t>Pricing was important </a:t>
            </a:r>
            <a:r>
              <a:rPr lang="en-GB" sz="2200" dirty="0" smtClean="0"/>
              <a:t>– corporate membership was attractive to many people, providing value for money</a:t>
            </a:r>
          </a:p>
          <a:p>
            <a:pPr>
              <a:lnSpc>
                <a:spcPct val="120000"/>
              </a:lnSpc>
              <a:spcAft>
                <a:spcPts val="1200"/>
              </a:spcAft>
            </a:pPr>
            <a:r>
              <a:rPr lang="en-GB" sz="2200" dirty="0" smtClean="0"/>
              <a:t>Many had a </a:t>
            </a:r>
            <a:r>
              <a:rPr lang="en-GB" sz="2200" b="1" dirty="0" smtClean="0"/>
              <a:t>Health Check </a:t>
            </a:r>
            <a:r>
              <a:rPr lang="en-GB" sz="2200" dirty="0" smtClean="0"/>
              <a:t>(often the ‘worried well’) and said that this gave reassurance that they are doing the right thing.  The also said they would be willing to pay for a follow-up assessment.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76200"/>
            <a:ext cx="2654808" cy="1937816"/>
          </a:xfrm>
          <a:prstGeom prst="rect">
            <a:avLst/>
          </a:prstGeom>
        </p:spPr>
      </p:pic>
    </p:spTree>
    <p:extLst>
      <p:ext uri="{BB962C8B-B14F-4D97-AF65-F5344CB8AC3E}">
        <p14:creationId xmlns:p14="http://schemas.microsoft.com/office/powerpoint/2010/main" val="26929968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85800"/>
            <a:ext cx="8229600" cy="685800"/>
          </a:xfrm>
        </p:spPr>
        <p:txBody>
          <a:bodyPr>
            <a:normAutofit/>
          </a:bodyPr>
          <a:lstStyle/>
          <a:p>
            <a:r>
              <a:rPr lang="en-GB" sz="3200" b="1" dirty="0" smtClean="0"/>
              <a:t>What can East Riding do to encourage others?</a:t>
            </a:r>
            <a:endParaRPr lang="en-GB" sz="3200" b="1" dirty="0"/>
          </a:p>
        </p:txBody>
      </p:sp>
      <p:sp>
        <p:nvSpPr>
          <p:cNvPr id="3" name="Content Placeholder 2"/>
          <p:cNvSpPr>
            <a:spLocks noGrp="1"/>
          </p:cNvSpPr>
          <p:nvPr>
            <p:ph idx="1"/>
          </p:nvPr>
        </p:nvSpPr>
        <p:spPr>
          <a:xfrm>
            <a:off x="457200" y="1752600"/>
            <a:ext cx="8077200" cy="4800600"/>
          </a:xfrm>
        </p:spPr>
        <p:txBody>
          <a:bodyPr>
            <a:normAutofit/>
          </a:bodyPr>
          <a:lstStyle/>
          <a:p>
            <a:pPr>
              <a:lnSpc>
                <a:spcPct val="110000"/>
              </a:lnSpc>
              <a:spcAft>
                <a:spcPts val="1200"/>
              </a:spcAft>
            </a:pPr>
            <a:r>
              <a:rPr lang="en-GB" sz="2600" dirty="0" smtClean="0"/>
              <a:t>Recognised a lot of money is spent on promoting healthy lifestyles but difficulty in </a:t>
            </a:r>
            <a:r>
              <a:rPr lang="en-GB" sz="2600" dirty="0"/>
              <a:t>engaging </a:t>
            </a:r>
            <a:r>
              <a:rPr lang="en-GB" sz="2600" dirty="0" smtClean="0"/>
              <a:t>those who </a:t>
            </a:r>
            <a:r>
              <a:rPr lang="en-GB" sz="2600" dirty="0"/>
              <a:t>don’t want to exercise</a:t>
            </a:r>
            <a:endParaRPr lang="en-GB" sz="2600" dirty="0" smtClean="0"/>
          </a:p>
          <a:p>
            <a:pPr>
              <a:lnSpc>
                <a:spcPct val="110000"/>
              </a:lnSpc>
              <a:spcAft>
                <a:spcPts val="1200"/>
              </a:spcAft>
            </a:pPr>
            <a:r>
              <a:rPr lang="en-GB" sz="2600" dirty="0" smtClean="0"/>
              <a:t>Exercise and health needs to start at an early age, it needs to become part of life/routine</a:t>
            </a:r>
          </a:p>
          <a:p>
            <a:pPr>
              <a:lnSpc>
                <a:spcPct val="110000"/>
              </a:lnSpc>
              <a:spcAft>
                <a:spcPts val="1200"/>
              </a:spcAft>
            </a:pPr>
            <a:r>
              <a:rPr lang="en-GB" sz="2600" dirty="0" smtClean="0"/>
              <a:t>Social route can be a mechanism to engagement and onward to regular physical activities</a:t>
            </a:r>
          </a:p>
          <a:p>
            <a:pPr>
              <a:lnSpc>
                <a:spcPct val="110000"/>
              </a:lnSpc>
              <a:spcAft>
                <a:spcPts val="1200"/>
              </a:spcAft>
            </a:pPr>
            <a:r>
              <a:rPr lang="en-GB" sz="2600" dirty="0"/>
              <a:t>More variety of programme (times of day, levels/type of activity)</a:t>
            </a:r>
          </a:p>
          <a:p>
            <a:pPr>
              <a:lnSpc>
                <a:spcPct val="110000"/>
              </a:lnSpc>
              <a:spcAft>
                <a:spcPts val="1200"/>
              </a:spcAft>
            </a:pPr>
            <a:endParaRPr lang="en-GB" sz="2200" dirty="0" smtClean="0"/>
          </a:p>
        </p:txBody>
      </p:sp>
    </p:spTree>
    <p:extLst>
      <p:ext uri="{BB962C8B-B14F-4D97-AF65-F5344CB8AC3E}">
        <p14:creationId xmlns:p14="http://schemas.microsoft.com/office/powerpoint/2010/main" val="771469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85800"/>
            <a:ext cx="8229600" cy="685800"/>
          </a:xfrm>
        </p:spPr>
        <p:txBody>
          <a:bodyPr>
            <a:normAutofit/>
          </a:bodyPr>
          <a:lstStyle/>
          <a:p>
            <a:r>
              <a:rPr lang="en-GB" sz="3200" b="1" dirty="0" smtClean="0"/>
              <a:t>What can East Riding do to encourage others?</a:t>
            </a:r>
            <a:endParaRPr lang="en-GB" sz="3200" b="1" dirty="0"/>
          </a:p>
        </p:txBody>
      </p:sp>
      <p:sp>
        <p:nvSpPr>
          <p:cNvPr id="3" name="Content Placeholder 2"/>
          <p:cNvSpPr>
            <a:spLocks noGrp="1"/>
          </p:cNvSpPr>
          <p:nvPr>
            <p:ph idx="1"/>
          </p:nvPr>
        </p:nvSpPr>
        <p:spPr>
          <a:xfrm>
            <a:off x="380999" y="1371600"/>
            <a:ext cx="8572499" cy="4800600"/>
          </a:xfrm>
        </p:spPr>
        <p:txBody>
          <a:bodyPr>
            <a:normAutofit/>
          </a:bodyPr>
          <a:lstStyle/>
          <a:p>
            <a:pPr>
              <a:lnSpc>
                <a:spcPct val="110000"/>
              </a:lnSpc>
              <a:spcAft>
                <a:spcPts val="1200"/>
              </a:spcAft>
            </a:pPr>
            <a:r>
              <a:rPr lang="en-GB" sz="2600" dirty="0" smtClean="0"/>
              <a:t>Taster ‘Drop-in’ sessions (short 30 </a:t>
            </a:r>
            <a:r>
              <a:rPr lang="en-GB" sz="2600" dirty="0" err="1" smtClean="0"/>
              <a:t>mins</a:t>
            </a:r>
            <a:r>
              <a:rPr lang="en-GB" sz="2600" dirty="0" smtClean="0"/>
              <a:t>) – “if you attend your first class which is an hour it can put you off from coming back!”</a:t>
            </a:r>
          </a:p>
          <a:p>
            <a:pPr>
              <a:lnSpc>
                <a:spcPct val="110000"/>
              </a:lnSpc>
              <a:spcAft>
                <a:spcPts val="1200"/>
              </a:spcAft>
            </a:pPr>
            <a:r>
              <a:rPr lang="en-GB" sz="2600" dirty="0" smtClean="0"/>
              <a:t>Use of ‘buddies’ to meet and greet outside of the building, “people think the place is full of fit people in leotards we need to change perceptions”</a:t>
            </a:r>
          </a:p>
          <a:p>
            <a:pPr>
              <a:lnSpc>
                <a:spcPct val="110000"/>
              </a:lnSpc>
              <a:spcAft>
                <a:spcPts val="1200"/>
              </a:spcAft>
            </a:pPr>
            <a:r>
              <a:rPr lang="en-GB" sz="2600" dirty="0" smtClean="0"/>
              <a:t>Use different locations in the community, use older people to run the classes/support people in the gym</a:t>
            </a:r>
            <a:endParaRPr lang="en-GB" sz="2600" dirty="0"/>
          </a:p>
        </p:txBody>
      </p:sp>
      <p:sp>
        <p:nvSpPr>
          <p:cNvPr id="5" name="Rounded Rectangular Callout 4"/>
          <p:cNvSpPr/>
          <p:nvPr/>
        </p:nvSpPr>
        <p:spPr>
          <a:xfrm>
            <a:off x="6515101" y="5181600"/>
            <a:ext cx="2552699" cy="1600200"/>
          </a:xfrm>
          <a:prstGeom prst="wedgeRoundRectCallout">
            <a:avLst>
              <a:gd name="adj1" fmla="val -67312"/>
              <a:gd name="adj2" fmla="val -4206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“You’ve got to have experienced the benefits of being healthy”</a:t>
            </a:r>
            <a:endParaRPr lang="en-GB" sz="2000" b="1" dirty="0"/>
          </a:p>
        </p:txBody>
      </p:sp>
    </p:spTree>
    <p:extLst>
      <p:ext uri="{BB962C8B-B14F-4D97-AF65-F5344CB8AC3E}">
        <p14:creationId xmlns:p14="http://schemas.microsoft.com/office/powerpoint/2010/main" val="37683060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229600" cy="685800"/>
          </a:xfrm>
        </p:spPr>
        <p:txBody>
          <a:bodyPr>
            <a:normAutofit/>
          </a:bodyPr>
          <a:lstStyle/>
          <a:p>
            <a:r>
              <a:rPr lang="en-GB" sz="3200" b="1" dirty="0" smtClean="0"/>
              <a:t>What would we do differently</a:t>
            </a:r>
            <a:endParaRPr lang="en-GB" sz="3200" b="1" dirty="0"/>
          </a:p>
        </p:txBody>
      </p:sp>
      <p:sp>
        <p:nvSpPr>
          <p:cNvPr id="3" name="Content Placeholder 2"/>
          <p:cNvSpPr>
            <a:spLocks noGrp="1"/>
          </p:cNvSpPr>
          <p:nvPr>
            <p:ph idx="1"/>
          </p:nvPr>
        </p:nvSpPr>
        <p:spPr>
          <a:xfrm>
            <a:off x="76200" y="1341437"/>
            <a:ext cx="8991600" cy="4297363"/>
          </a:xfrm>
        </p:spPr>
        <p:txBody>
          <a:bodyPr>
            <a:noAutofit/>
          </a:bodyPr>
          <a:lstStyle/>
          <a:p>
            <a:r>
              <a:rPr lang="en-GB" sz="2400" dirty="0" smtClean="0"/>
              <a:t>Evidence suggests that whilst Members should have been selected at random, staff contacted people they knew or who they felt would take part</a:t>
            </a:r>
          </a:p>
          <a:p>
            <a:r>
              <a:rPr lang="en-GB" sz="2400" dirty="0" smtClean="0"/>
              <a:t>The briefing hadn’t cascaded to leisure staff, Members thought we were carrying out a satisfaction survey</a:t>
            </a:r>
          </a:p>
          <a:p>
            <a:r>
              <a:rPr lang="en-GB" sz="2400" dirty="0" smtClean="0"/>
              <a:t>Very few people said that they needed the incentive to take part – but all took it!</a:t>
            </a:r>
          </a:p>
          <a:p>
            <a:r>
              <a:rPr lang="en-GB" sz="2400" dirty="0" smtClean="0"/>
              <a:t>The sample size was too big, 40 interviews x 40 </a:t>
            </a:r>
            <a:r>
              <a:rPr lang="en-GB" sz="2400" dirty="0" err="1" smtClean="0"/>
              <a:t>mins</a:t>
            </a:r>
            <a:r>
              <a:rPr lang="en-GB" sz="2400" dirty="0" smtClean="0"/>
              <a:t> qualitative data = significant coding!  We could have found saturation point sooner.</a:t>
            </a:r>
            <a:endParaRPr lang="en-GB" sz="240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896100" y="76200"/>
            <a:ext cx="2171700" cy="1509712"/>
          </a:xfrm>
          <a:prstGeom prst="rect">
            <a:avLst/>
          </a:prstGeom>
        </p:spPr>
      </p:pic>
    </p:spTree>
    <p:extLst>
      <p:ext uri="{BB962C8B-B14F-4D97-AF65-F5344CB8AC3E}">
        <p14:creationId xmlns:p14="http://schemas.microsoft.com/office/powerpoint/2010/main" val="31044610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G:\Policy\Council Business Plan\Council Plan 2013-14\Documentation\Working documents\Pictures, logos etc for Plan\IMG_1563.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80975" y="-100013"/>
            <a:ext cx="9324975" cy="705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4953000" y="3733800"/>
            <a:ext cx="4038600" cy="3046988"/>
          </a:xfrm>
          <a:prstGeom prst="rect">
            <a:avLst/>
          </a:prstGeom>
          <a:solidFill>
            <a:srgbClr val="F2CA8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Gill Sans MT" pitchFamily="34" charset="0"/>
              </a:defRPr>
            </a:lvl1pPr>
            <a:lvl2pPr marL="742950" indent="-285750" eaLnBrk="0" hangingPunct="0">
              <a:spcBef>
                <a:spcPct val="20000"/>
              </a:spcBef>
              <a:buChar char="–"/>
              <a:defRPr sz="2800">
                <a:solidFill>
                  <a:schemeClr val="tx1"/>
                </a:solidFill>
                <a:latin typeface="Gill Sans MT" pitchFamily="34" charset="0"/>
              </a:defRPr>
            </a:lvl2pPr>
            <a:lvl3pPr marL="1143000" indent="-228600" eaLnBrk="0" hangingPunct="0">
              <a:spcBef>
                <a:spcPct val="20000"/>
              </a:spcBef>
              <a:buChar char="•"/>
              <a:defRPr sz="2400">
                <a:solidFill>
                  <a:schemeClr val="tx1"/>
                </a:solidFill>
                <a:latin typeface="Gill Sans MT" pitchFamily="34" charset="0"/>
              </a:defRPr>
            </a:lvl3pPr>
            <a:lvl4pPr marL="1600200" indent="-228600" eaLnBrk="0" hangingPunct="0">
              <a:spcBef>
                <a:spcPct val="20000"/>
              </a:spcBef>
              <a:buChar char="–"/>
              <a:defRPr sz="2000">
                <a:solidFill>
                  <a:schemeClr val="tx1"/>
                </a:solidFill>
                <a:latin typeface="Gill Sans MT" pitchFamily="34" charset="0"/>
              </a:defRPr>
            </a:lvl4pPr>
            <a:lvl5pPr marL="2057400" indent="-228600" eaLnBrk="0" hangingPunct="0">
              <a:spcBef>
                <a:spcPct val="20000"/>
              </a:spcBef>
              <a:buChar char="»"/>
              <a:defRPr sz="2000">
                <a:solidFill>
                  <a:schemeClr val="tx1"/>
                </a:solidFill>
                <a:latin typeface="Gill Sans MT" pitchFamily="34" charset="0"/>
              </a:defRPr>
            </a:lvl5pPr>
            <a:lvl6pPr marL="2514600" indent="-228600" eaLnBrk="0" fontAlgn="base" hangingPunct="0">
              <a:spcBef>
                <a:spcPct val="20000"/>
              </a:spcBef>
              <a:spcAft>
                <a:spcPct val="0"/>
              </a:spcAft>
              <a:buChar char="»"/>
              <a:defRPr sz="2000">
                <a:solidFill>
                  <a:schemeClr val="tx1"/>
                </a:solidFill>
                <a:latin typeface="Gill Sans MT" pitchFamily="34" charset="0"/>
              </a:defRPr>
            </a:lvl6pPr>
            <a:lvl7pPr marL="2971800" indent="-228600" eaLnBrk="0" fontAlgn="base" hangingPunct="0">
              <a:spcBef>
                <a:spcPct val="20000"/>
              </a:spcBef>
              <a:spcAft>
                <a:spcPct val="0"/>
              </a:spcAft>
              <a:buChar char="»"/>
              <a:defRPr sz="2000">
                <a:solidFill>
                  <a:schemeClr val="tx1"/>
                </a:solidFill>
                <a:latin typeface="Gill Sans MT" pitchFamily="34" charset="0"/>
              </a:defRPr>
            </a:lvl7pPr>
            <a:lvl8pPr marL="3429000" indent="-228600" eaLnBrk="0" fontAlgn="base" hangingPunct="0">
              <a:spcBef>
                <a:spcPct val="20000"/>
              </a:spcBef>
              <a:spcAft>
                <a:spcPct val="0"/>
              </a:spcAft>
              <a:buChar char="»"/>
              <a:defRPr sz="2000">
                <a:solidFill>
                  <a:schemeClr val="tx1"/>
                </a:solidFill>
                <a:latin typeface="Gill Sans MT" pitchFamily="34" charset="0"/>
              </a:defRPr>
            </a:lvl8pPr>
            <a:lvl9pPr marL="3886200" indent="-228600" eaLnBrk="0" fontAlgn="base" hangingPunct="0">
              <a:spcBef>
                <a:spcPct val="20000"/>
              </a:spcBef>
              <a:spcAft>
                <a:spcPct val="0"/>
              </a:spcAft>
              <a:buChar char="»"/>
              <a:defRPr sz="2000">
                <a:solidFill>
                  <a:schemeClr val="tx1"/>
                </a:solidFill>
                <a:latin typeface="Gill Sans MT" pitchFamily="34" charset="0"/>
              </a:defRPr>
            </a:lvl9pPr>
          </a:lstStyle>
          <a:p>
            <a:pPr marL="342900" indent="-342900">
              <a:spcBef>
                <a:spcPct val="0"/>
              </a:spcBef>
            </a:pPr>
            <a:r>
              <a:rPr lang="en-GB" altLang="en-US" sz="2400" dirty="0">
                <a:latin typeface="+mn-lt"/>
              </a:rPr>
              <a:t>A predicted 91% increase in residents aged 75 and over having a moderate or severe visual </a:t>
            </a:r>
            <a:r>
              <a:rPr lang="en-GB" altLang="en-US" sz="2400" dirty="0" smtClean="0">
                <a:latin typeface="+mn-lt"/>
              </a:rPr>
              <a:t>impairment</a:t>
            </a:r>
          </a:p>
          <a:p>
            <a:pPr marL="342900" indent="-342900">
              <a:spcBef>
                <a:spcPct val="0"/>
              </a:spcBef>
            </a:pPr>
            <a:r>
              <a:rPr lang="en-GB" altLang="en-US" sz="2400" dirty="0" smtClean="0">
                <a:latin typeface="+mn-lt"/>
              </a:rPr>
              <a:t>Prevalence of </a:t>
            </a:r>
            <a:r>
              <a:rPr lang="en-GB" altLang="en-US" sz="2400" dirty="0"/>
              <a:t>dementia in persons aged 65 and over is projected to increase by 99% by 2030 </a:t>
            </a:r>
          </a:p>
        </p:txBody>
      </p:sp>
      <p:pic>
        <p:nvPicPr>
          <p:cNvPr id="7" name="Picture 4" descr="C:\Users\Liwilson\AppData\Local\Temp\notesFFF692\Untitled.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3677316"/>
            <a:ext cx="4724400" cy="318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03595642"/>
      </p:ext>
    </p:extLst>
  </p:cSld>
  <p:clrMapOvr>
    <a:masterClrMapping/>
  </p:clrMapOvr>
  <mc:AlternateContent xmlns:mc="http://schemas.openxmlformats.org/markup-compatibility/2006">
    <mc:Choice xmlns:p14="http://schemas.microsoft.com/office/powerpoint/2010/main" Requires="p14">
      <p:transition p14:dur="10" advClick="0" advTm="93283"/>
    </mc:Choice>
    <mc:Fallback>
      <p:transition advClick="0" advTm="93283"/>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90600"/>
            <a:ext cx="8229600" cy="609600"/>
          </a:xfrm>
        </p:spPr>
        <p:txBody>
          <a:bodyPr>
            <a:normAutofit/>
          </a:bodyPr>
          <a:lstStyle/>
          <a:p>
            <a:r>
              <a:rPr lang="en-GB" sz="3200" b="1" dirty="0" smtClean="0"/>
              <a:t>So how is this research being used?</a:t>
            </a:r>
            <a:endParaRPr lang="en-GB" sz="3200" b="1" dirty="0"/>
          </a:p>
        </p:txBody>
      </p:sp>
      <p:graphicFrame>
        <p:nvGraphicFramePr>
          <p:cNvPr id="4" name="Object 3"/>
          <p:cNvGraphicFramePr>
            <a:graphicFrameLocks noChangeAspect="1"/>
          </p:cNvGraphicFramePr>
          <p:nvPr>
            <p:extLst>
              <p:ext uri="{D42A27DB-BD31-4B8C-83A1-F6EECF244321}">
                <p14:modId xmlns:p14="http://schemas.microsoft.com/office/powerpoint/2010/main" val="1919533399"/>
              </p:ext>
            </p:extLst>
          </p:nvPr>
        </p:nvGraphicFramePr>
        <p:xfrm>
          <a:off x="7010400" y="609600"/>
          <a:ext cx="1893887" cy="4391911"/>
        </p:xfrm>
        <a:graphic>
          <a:graphicData uri="http://schemas.openxmlformats.org/presentationml/2006/ole">
            <mc:AlternateContent xmlns:mc="http://schemas.openxmlformats.org/markup-compatibility/2006">
              <mc:Choice xmlns:v="urn:schemas-microsoft-com:vml" Requires="v">
                <p:oleObj spid="_x0000_s1049" name="Acrobat Document" r:id="rId4" imgW="11477292" imgH="29698569" progId="AcroExch.Document.7">
                  <p:embed/>
                </p:oleObj>
              </mc:Choice>
              <mc:Fallback>
                <p:oleObj name="Acrobat Document" r:id="rId4" imgW="11477292" imgH="29698569"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609600"/>
                        <a:ext cx="1893887" cy="4391911"/>
                      </a:xfrm>
                      <a:prstGeom prst="rect">
                        <a:avLst/>
                      </a:prstGeom>
                      <a:noFill/>
                      <a:ln>
                        <a:noFill/>
                      </a:ln>
                      <a:effectLst/>
                    </p:spPr>
                  </p:pic>
                </p:oleObj>
              </mc:Fallback>
            </mc:AlternateContent>
          </a:graphicData>
        </a:graphic>
      </p:graphicFrame>
      <p:sp>
        <p:nvSpPr>
          <p:cNvPr id="3" name="Content Placeholder 2"/>
          <p:cNvSpPr>
            <a:spLocks noGrp="1"/>
          </p:cNvSpPr>
          <p:nvPr>
            <p:ph idx="1"/>
          </p:nvPr>
        </p:nvSpPr>
        <p:spPr>
          <a:xfrm>
            <a:off x="304800" y="1600200"/>
            <a:ext cx="8229600" cy="4297363"/>
          </a:xfrm>
        </p:spPr>
        <p:txBody>
          <a:bodyPr>
            <a:noAutofit/>
          </a:bodyPr>
          <a:lstStyle/>
          <a:p>
            <a:pPr marL="0" indent="0">
              <a:buNone/>
            </a:pPr>
            <a:r>
              <a:rPr lang="en-GB" sz="2400" dirty="0" smtClean="0"/>
              <a:t>Validates the increase of classes offered</a:t>
            </a:r>
          </a:p>
          <a:p>
            <a:pPr marL="0" indent="0">
              <a:buNone/>
            </a:pPr>
            <a:endParaRPr lang="en-GB" sz="2400" dirty="0" smtClean="0"/>
          </a:p>
          <a:p>
            <a:r>
              <a:rPr lang="en-GB" sz="2400" dirty="0" smtClean="0"/>
              <a:t>Health Plus</a:t>
            </a:r>
          </a:p>
          <a:p>
            <a:r>
              <a:rPr lang="en-GB" sz="2400" dirty="0" smtClean="0"/>
              <a:t>Buddy systems</a:t>
            </a:r>
          </a:p>
          <a:p>
            <a:r>
              <a:rPr lang="en-GB" sz="2400" dirty="0" smtClean="0"/>
              <a:t>Sure Card online technology</a:t>
            </a:r>
          </a:p>
          <a:p>
            <a:pPr marL="0" indent="0">
              <a:buNone/>
            </a:pPr>
            <a:endParaRPr lang="en-GB" sz="2400" dirty="0" smtClean="0"/>
          </a:p>
          <a:p>
            <a:pPr marL="0" indent="0">
              <a:buNone/>
            </a:pPr>
            <a:r>
              <a:rPr lang="en-GB" sz="2400" dirty="0" smtClean="0"/>
              <a:t>Help us to move from 4.7m visits to 6 million visits per annum, reduce net cost of leisure service/contribute to council budget reduction</a:t>
            </a:r>
            <a:endParaRPr lang="en-GB" sz="2400" dirty="0"/>
          </a:p>
        </p:txBody>
      </p:sp>
      <p:pic>
        <p:nvPicPr>
          <p:cNvPr id="5" name="Picture 4" descr="surecard"/>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572000" y="3657600"/>
            <a:ext cx="1808660" cy="120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8092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b="1" dirty="0"/>
              <a:t>So what’s next?</a:t>
            </a:r>
          </a:p>
        </p:txBody>
      </p:sp>
      <p:sp>
        <p:nvSpPr>
          <p:cNvPr id="3" name="Content Placeholder 2"/>
          <p:cNvSpPr>
            <a:spLocks noGrp="1"/>
          </p:cNvSpPr>
          <p:nvPr>
            <p:ph idx="1"/>
          </p:nvPr>
        </p:nvSpPr>
        <p:spPr>
          <a:xfrm>
            <a:off x="304800" y="1828800"/>
            <a:ext cx="8382000" cy="4724400"/>
          </a:xfrm>
        </p:spPr>
        <p:txBody>
          <a:bodyPr>
            <a:normAutofit lnSpcReduction="10000"/>
          </a:bodyPr>
          <a:lstStyle/>
          <a:p>
            <a:r>
              <a:rPr lang="en-GB" sz="2600" dirty="0" smtClean="0"/>
              <a:t>Focus Group of less active residents (through existing forum, established groups, networks)</a:t>
            </a:r>
          </a:p>
          <a:p>
            <a:r>
              <a:rPr lang="en-GB" sz="2600" dirty="0" smtClean="0"/>
              <a:t>Also, considering resident survey to examine active lifestyles and health (targeted – aged 50 years and over)</a:t>
            </a:r>
          </a:p>
          <a:p>
            <a:r>
              <a:rPr lang="en-GB" sz="2600" dirty="0" smtClean="0"/>
              <a:t>Regular monitoring of health benefits for all new leisure users and after 6 months activity</a:t>
            </a:r>
          </a:p>
          <a:p>
            <a:r>
              <a:rPr lang="en-GB" sz="2600" dirty="0" smtClean="0"/>
              <a:t>Share the results with the CCG and Health and Wellbeing Board</a:t>
            </a:r>
            <a:endParaRPr lang="en-GB" sz="2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0969" y="76200"/>
            <a:ext cx="2544896" cy="1676400"/>
          </a:xfrm>
          <a:prstGeom prst="rect">
            <a:avLst/>
          </a:prstGeom>
        </p:spPr>
      </p:pic>
    </p:spTree>
    <p:extLst>
      <p:ext uri="{BB962C8B-B14F-4D97-AF65-F5344CB8AC3E}">
        <p14:creationId xmlns:p14="http://schemas.microsoft.com/office/powerpoint/2010/main" val="24371294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18"/>
          <p:cNvSpPr txBox="1">
            <a:spLocks noChangeArrowheads="1"/>
          </p:cNvSpPr>
          <p:nvPr/>
        </p:nvSpPr>
        <p:spPr bwMode="auto">
          <a:xfrm>
            <a:off x="304800" y="883384"/>
            <a:ext cx="7715574"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Gill Sans MT" pitchFamily="34" charset="0"/>
              </a:defRPr>
            </a:lvl1pPr>
            <a:lvl2pPr marL="742950" indent="-285750" eaLnBrk="0" hangingPunct="0">
              <a:spcBef>
                <a:spcPct val="20000"/>
              </a:spcBef>
              <a:buChar char="–"/>
              <a:defRPr sz="2800">
                <a:solidFill>
                  <a:schemeClr val="tx1"/>
                </a:solidFill>
                <a:latin typeface="Gill Sans MT" pitchFamily="34" charset="0"/>
              </a:defRPr>
            </a:lvl2pPr>
            <a:lvl3pPr marL="1143000" indent="-228600" eaLnBrk="0" hangingPunct="0">
              <a:spcBef>
                <a:spcPct val="20000"/>
              </a:spcBef>
              <a:buChar char="•"/>
              <a:defRPr sz="2400">
                <a:solidFill>
                  <a:schemeClr val="tx1"/>
                </a:solidFill>
                <a:latin typeface="Gill Sans MT" pitchFamily="34" charset="0"/>
              </a:defRPr>
            </a:lvl3pPr>
            <a:lvl4pPr marL="1600200" indent="-228600" eaLnBrk="0" hangingPunct="0">
              <a:spcBef>
                <a:spcPct val="20000"/>
              </a:spcBef>
              <a:buChar char="–"/>
              <a:defRPr sz="2000">
                <a:solidFill>
                  <a:schemeClr val="tx1"/>
                </a:solidFill>
                <a:latin typeface="Gill Sans MT" pitchFamily="34" charset="0"/>
              </a:defRPr>
            </a:lvl4pPr>
            <a:lvl5pPr marL="2057400" indent="-228600" eaLnBrk="0" hangingPunct="0">
              <a:spcBef>
                <a:spcPct val="20000"/>
              </a:spcBef>
              <a:buChar char="»"/>
              <a:defRPr sz="2000">
                <a:solidFill>
                  <a:schemeClr val="tx1"/>
                </a:solidFill>
                <a:latin typeface="Gill Sans MT" pitchFamily="34" charset="0"/>
              </a:defRPr>
            </a:lvl5pPr>
            <a:lvl6pPr marL="2514600" indent="-228600" eaLnBrk="0" fontAlgn="base" hangingPunct="0">
              <a:spcBef>
                <a:spcPct val="20000"/>
              </a:spcBef>
              <a:spcAft>
                <a:spcPct val="0"/>
              </a:spcAft>
              <a:buChar char="»"/>
              <a:defRPr sz="2000">
                <a:solidFill>
                  <a:schemeClr val="tx1"/>
                </a:solidFill>
                <a:latin typeface="Gill Sans MT" pitchFamily="34" charset="0"/>
              </a:defRPr>
            </a:lvl6pPr>
            <a:lvl7pPr marL="2971800" indent="-228600" eaLnBrk="0" fontAlgn="base" hangingPunct="0">
              <a:spcBef>
                <a:spcPct val="20000"/>
              </a:spcBef>
              <a:spcAft>
                <a:spcPct val="0"/>
              </a:spcAft>
              <a:buChar char="»"/>
              <a:defRPr sz="2000">
                <a:solidFill>
                  <a:schemeClr val="tx1"/>
                </a:solidFill>
                <a:latin typeface="Gill Sans MT" pitchFamily="34" charset="0"/>
              </a:defRPr>
            </a:lvl7pPr>
            <a:lvl8pPr marL="3429000" indent="-228600" eaLnBrk="0" fontAlgn="base" hangingPunct="0">
              <a:spcBef>
                <a:spcPct val="20000"/>
              </a:spcBef>
              <a:spcAft>
                <a:spcPct val="0"/>
              </a:spcAft>
              <a:buChar char="»"/>
              <a:defRPr sz="2000">
                <a:solidFill>
                  <a:schemeClr val="tx1"/>
                </a:solidFill>
                <a:latin typeface="Gill Sans MT" pitchFamily="34" charset="0"/>
              </a:defRPr>
            </a:lvl8pPr>
            <a:lvl9pPr marL="3886200" indent="-228600" eaLnBrk="0" fontAlgn="base" hangingPunct="0">
              <a:spcBef>
                <a:spcPct val="20000"/>
              </a:spcBef>
              <a:spcAft>
                <a:spcPct val="0"/>
              </a:spcAft>
              <a:buChar char="»"/>
              <a:defRPr sz="2000">
                <a:solidFill>
                  <a:schemeClr val="tx1"/>
                </a:solidFill>
                <a:latin typeface="Gill Sans MT" pitchFamily="34" charset="0"/>
              </a:defRPr>
            </a:lvl9pPr>
          </a:lstStyle>
          <a:p>
            <a:pPr eaLnBrk="1" hangingPunct="1">
              <a:spcBef>
                <a:spcPct val="0"/>
              </a:spcBef>
              <a:buFontTx/>
              <a:buNone/>
            </a:pPr>
            <a:r>
              <a:rPr lang="en-GB" altLang="en-US" sz="3600" b="1" dirty="0" smtClean="0">
                <a:solidFill>
                  <a:srgbClr val="2A7E2A"/>
                </a:solidFill>
                <a:latin typeface="Arial" panose="020B0604020202020204" pitchFamily="34" charset="0"/>
                <a:cs typeface="Arial" panose="020B0604020202020204" pitchFamily="34" charset="0"/>
              </a:rPr>
              <a:t>East Riding Leisure</a:t>
            </a:r>
          </a:p>
          <a:p>
            <a:pPr eaLnBrk="1" hangingPunct="1">
              <a:spcBef>
                <a:spcPct val="0"/>
              </a:spcBef>
              <a:buFontTx/>
              <a:buNone/>
            </a:pPr>
            <a:endParaRPr lang="en-GB" altLang="en-US" sz="3600" b="1" dirty="0" smtClean="0">
              <a:solidFill>
                <a:srgbClr val="2A7E2A"/>
              </a:solidFill>
              <a:latin typeface="Arial" panose="020B0604020202020204" pitchFamily="34" charset="0"/>
              <a:cs typeface="Arial" panose="020B0604020202020204" pitchFamily="34" charset="0"/>
            </a:endParaRPr>
          </a:p>
          <a:p>
            <a:pPr eaLnBrk="1" hangingPunct="1">
              <a:spcBef>
                <a:spcPct val="0"/>
              </a:spcBef>
              <a:buFontTx/>
              <a:buNone/>
            </a:pPr>
            <a:r>
              <a:rPr lang="en-GB" altLang="en-US" sz="2800" b="1" dirty="0" smtClean="0">
                <a:solidFill>
                  <a:srgbClr val="2A7E2A"/>
                </a:solidFill>
                <a:latin typeface="Arial" panose="020B0604020202020204" pitchFamily="34" charset="0"/>
                <a:cs typeface="Arial" panose="020B0604020202020204" pitchFamily="34" charset="0"/>
              </a:rPr>
              <a:t>“</a:t>
            </a:r>
            <a:r>
              <a:rPr lang="en-GB" altLang="en-US" sz="2800" b="1" dirty="0">
                <a:solidFill>
                  <a:srgbClr val="2A7E2A"/>
                </a:solidFill>
                <a:latin typeface="Arial" panose="020B0604020202020204" pitchFamily="34" charset="0"/>
                <a:cs typeface="Arial" panose="020B0604020202020204" pitchFamily="34" charset="0"/>
              </a:rPr>
              <a:t>Going beyond what our customers expect”</a:t>
            </a:r>
          </a:p>
        </p:txBody>
      </p:sp>
      <p:sp>
        <p:nvSpPr>
          <p:cNvPr id="2053" name="Text Box 19"/>
          <p:cNvSpPr txBox="1">
            <a:spLocks noChangeArrowheads="1"/>
          </p:cNvSpPr>
          <p:nvPr/>
        </p:nvSpPr>
        <p:spPr bwMode="auto">
          <a:xfrm>
            <a:off x="304800" y="2969835"/>
            <a:ext cx="8458200" cy="3354765"/>
          </a:xfrm>
          <a:prstGeom prst="rect">
            <a:avLst/>
          </a:prstGeom>
          <a:solidFill>
            <a:schemeClr val="bg1"/>
          </a:solidFill>
          <a:ln>
            <a:noFill/>
          </a:ln>
          <a:effectLst/>
          <a:extLst/>
        </p:spPr>
        <p:txBody>
          <a:bodyPr wrap="square">
            <a:spAutoFit/>
          </a:bodyPr>
          <a:lstStyle>
            <a:lvl1pPr eaLnBrk="0" hangingPunct="0">
              <a:spcBef>
                <a:spcPct val="20000"/>
              </a:spcBef>
              <a:buChar char="•"/>
              <a:defRPr sz="3200">
                <a:solidFill>
                  <a:schemeClr val="tx1"/>
                </a:solidFill>
                <a:latin typeface="Gill Sans MT" pitchFamily="34" charset="0"/>
              </a:defRPr>
            </a:lvl1pPr>
            <a:lvl2pPr marL="742950" indent="-285750" eaLnBrk="0" hangingPunct="0">
              <a:spcBef>
                <a:spcPct val="20000"/>
              </a:spcBef>
              <a:buChar char="–"/>
              <a:defRPr sz="2800">
                <a:solidFill>
                  <a:schemeClr val="tx1"/>
                </a:solidFill>
                <a:latin typeface="Gill Sans MT" pitchFamily="34" charset="0"/>
              </a:defRPr>
            </a:lvl2pPr>
            <a:lvl3pPr marL="1143000" indent="-228600" eaLnBrk="0" hangingPunct="0">
              <a:spcBef>
                <a:spcPct val="20000"/>
              </a:spcBef>
              <a:buChar char="•"/>
              <a:defRPr sz="2400">
                <a:solidFill>
                  <a:schemeClr val="tx1"/>
                </a:solidFill>
                <a:latin typeface="Gill Sans MT" pitchFamily="34" charset="0"/>
              </a:defRPr>
            </a:lvl3pPr>
            <a:lvl4pPr marL="1600200" indent="-228600" eaLnBrk="0" hangingPunct="0">
              <a:spcBef>
                <a:spcPct val="20000"/>
              </a:spcBef>
              <a:buChar char="–"/>
              <a:defRPr sz="2000">
                <a:solidFill>
                  <a:schemeClr val="tx1"/>
                </a:solidFill>
                <a:latin typeface="Gill Sans MT" pitchFamily="34" charset="0"/>
              </a:defRPr>
            </a:lvl4pPr>
            <a:lvl5pPr marL="2057400" indent="-228600" eaLnBrk="0" hangingPunct="0">
              <a:spcBef>
                <a:spcPct val="20000"/>
              </a:spcBef>
              <a:buChar char="»"/>
              <a:defRPr sz="2000">
                <a:solidFill>
                  <a:schemeClr val="tx1"/>
                </a:solidFill>
                <a:latin typeface="Gill Sans MT" pitchFamily="34" charset="0"/>
              </a:defRPr>
            </a:lvl5pPr>
            <a:lvl6pPr marL="2514600" indent="-228600" eaLnBrk="0" fontAlgn="base" hangingPunct="0">
              <a:spcBef>
                <a:spcPct val="20000"/>
              </a:spcBef>
              <a:spcAft>
                <a:spcPct val="0"/>
              </a:spcAft>
              <a:buChar char="»"/>
              <a:defRPr sz="2000">
                <a:solidFill>
                  <a:schemeClr val="tx1"/>
                </a:solidFill>
                <a:latin typeface="Gill Sans MT" pitchFamily="34" charset="0"/>
              </a:defRPr>
            </a:lvl6pPr>
            <a:lvl7pPr marL="2971800" indent="-228600" eaLnBrk="0" fontAlgn="base" hangingPunct="0">
              <a:spcBef>
                <a:spcPct val="20000"/>
              </a:spcBef>
              <a:spcAft>
                <a:spcPct val="0"/>
              </a:spcAft>
              <a:buChar char="»"/>
              <a:defRPr sz="2000">
                <a:solidFill>
                  <a:schemeClr val="tx1"/>
                </a:solidFill>
                <a:latin typeface="Gill Sans MT" pitchFamily="34" charset="0"/>
              </a:defRPr>
            </a:lvl7pPr>
            <a:lvl8pPr marL="3429000" indent="-228600" eaLnBrk="0" fontAlgn="base" hangingPunct="0">
              <a:spcBef>
                <a:spcPct val="20000"/>
              </a:spcBef>
              <a:spcAft>
                <a:spcPct val="0"/>
              </a:spcAft>
              <a:buChar char="»"/>
              <a:defRPr sz="2000">
                <a:solidFill>
                  <a:schemeClr val="tx1"/>
                </a:solidFill>
                <a:latin typeface="Gill Sans MT" pitchFamily="34" charset="0"/>
              </a:defRPr>
            </a:lvl8pPr>
            <a:lvl9pPr marL="3886200" indent="-228600" eaLnBrk="0" fontAlgn="base" hangingPunct="0">
              <a:spcBef>
                <a:spcPct val="20000"/>
              </a:spcBef>
              <a:spcAft>
                <a:spcPct val="0"/>
              </a:spcAft>
              <a:buChar char="»"/>
              <a:defRPr sz="2000">
                <a:solidFill>
                  <a:schemeClr val="tx1"/>
                </a:solidFill>
                <a:latin typeface="Gill Sans MT" pitchFamily="34" charset="0"/>
              </a:defRPr>
            </a:lvl9pPr>
          </a:lstStyle>
          <a:p>
            <a:pPr algn="ctr" eaLnBrk="1" hangingPunct="1">
              <a:spcBef>
                <a:spcPct val="0"/>
              </a:spcBef>
              <a:buFontTx/>
              <a:buNone/>
            </a:pPr>
            <a:r>
              <a:rPr lang="en-GB" altLang="en-US" sz="2400" b="1" dirty="0">
                <a:solidFill>
                  <a:srgbClr val="2A7E2A"/>
                </a:solidFill>
                <a:latin typeface="+mn-lt"/>
              </a:rPr>
              <a:t>APSE Leisure, Sport and Cultural  team of the Year 2009/10, 2011/12 and 2013/14</a:t>
            </a:r>
          </a:p>
          <a:p>
            <a:pPr algn="ctr" eaLnBrk="1" hangingPunct="1">
              <a:spcBef>
                <a:spcPct val="0"/>
              </a:spcBef>
              <a:buFontTx/>
              <a:buNone/>
            </a:pPr>
            <a:r>
              <a:rPr lang="en-GB" altLang="en-US" sz="2400" b="1" dirty="0">
                <a:solidFill>
                  <a:srgbClr val="2A7E2A"/>
                </a:solidFill>
                <a:latin typeface="+mn-lt"/>
              </a:rPr>
              <a:t>APSE Best performing  Leisure Centre of the Year 2011/12, 2012/13 and 2013/14</a:t>
            </a:r>
          </a:p>
          <a:p>
            <a:pPr algn="ctr" eaLnBrk="1" hangingPunct="1">
              <a:spcBef>
                <a:spcPct val="0"/>
              </a:spcBef>
              <a:buFontTx/>
              <a:buNone/>
            </a:pPr>
            <a:r>
              <a:rPr lang="en-GB" altLang="en-US" sz="2400" b="1" dirty="0">
                <a:solidFill>
                  <a:srgbClr val="2A7E2A"/>
                </a:solidFill>
                <a:latin typeface="+mn-lt"/>
              </a:rPr>
              <a:t>UK’s no 2 service for customer satisfaction across Private and Public sectors</a:t>
            </a:r>
          </a:p>
          <a:p>
            <a:pPr algn="ctr" eaLnBrk="1" hangingPunct="1">
              <a:spcBef>
                <a:spcPct val="0"/>
              </a:spcBef>
              <a:buFontTx/>
              <a:buNone/>
            </a:pPr>
            <a:r>
              <a:rPr lang="en-GB" altLang="en-US" sz="2400" b="1" dirty="0">
                <a:solidFill>
                  <a:srgbClr val="2A7E2A"/>
                </a:solidFill>
                <a:latin typeface="+mn-lt"/>
              </a:rPr>
              <a:t>Winner – UK customer service innovation team of the Year across Private and Public Sector 2012</a:t>
            </a:r>
          </a:p>
          <a:p>
            <a:pPr algn="ctr" eaLnBrk="1" hangingPunct="1">
              <a:spcBef>
                <a:spcPct val="0"/>
              </a:spcBef>
              <a:buFontTx/>
              <a:buNone/>
            </a:pPr>
            <a:endParaRPr lang="en-GB" altLang="en-US" sz="2000" b="1" dirty="0">
              <a:solidFill>
                <a:srgbClr val="2A7E2A"/>
              </a:solidFill>
              <a:latin typeface="Calibri" pitchFamily="34"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781800" y="228600"/>
            <a:ext cx="2143125" cy="1564325"/>
          </a:xfrm>
          <a:prstGeom prst="rect">
            <a:avLst/>
          </a:prstGeom>
        </p:spPr>
      </p:pic>
    </p:spTree>
    <p:extLst>
      <p:ext uri="{BB962C8B-B14F-4D97-AF65-F5344CB8AC3E}">
        <p14:creationId xmlns:p14="http://schemas.microsoft.com/office/powerpoint/2010/main" val="20085210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254830" y="812066"/>
            <a:ext cx="7136570" cy="609600"/>
          </a:xfrm>
        </p:spPr>
        <p:txBody>
          <a:bodyPr>
            <a:noAutofit/>
          </a:bodyPr>
          <a:lstStyle/>
          <a:p>
            <a:pPr eaLnBrk="1" hangingPunct="1"/>
            <a:r>
              <a:rPr lang="en-GB" altLang="en-US" sz="3200" b="1" dirty="0" smtClean="0">
                <a:latin typeface="Calibri" pitchFamily="34" charset="0"/>
              </a:rPr>
              <a:t>The things that have to come together</a:t>
            </a:r>
          </a:p>
        </p:txBody>
      </p:sp>
      <p:sp>
        <p:nvSpPr>
          <p:cNvPr id="2" name="Rectangle 3"/>
          <p:cNvSpPr>
            <a:spLocks noGrp="1" noChangeArrowheads="1"/>
          </p:cNvSpPr>
          <p:nvPr>
            <p:ph type="body" idx="1"/>
          </p:nvPr>
        </p:nvSpPr>
        <p:spPr>
          <a:xfrm>
            <a:off x="381000" y="1600200"/>
            <a:ext cx="8458200" cy="2420144"/>
          </a:xfrm>
          <a:solidFill>
            <a:schemeClr val="bg1"/>
          </a:solidFill>
        </p:spPr>
        <p:txBody>
          <a:bodyPr/>
          <a:lstStyle/>
          <a:p>
            <a:pPr marL="0" indent="0" eaLnBrk="1" hangingPunct="1">
              <a:lnSpc>
                <a:spcPct val="90000"/>
              </a:lnSpc>
              <a:buFontTx/>
              <a:buNone/>
              <a:defRPr/>
            </a:pPr>
            <a:r>
              <a:rPr lang="en-GB" altLang="en-US" sz="2800" dirty="0" smtClean="0">
                <a:latin typeface="Calibri" pitchFamily="34" charset="0"/>
              </a:rPr>
              <a:t>The world of public sector Leisure Services is changing. </a:t>
            </a:r>
          </a:p>
          <a:p>
            <a:pPr eaLnBrk="1" hangingPunct="1">
              <a:lnSpc>
                <a:spcPct val="90000"/>
              </a:lnSpc>
              <a:defRPr/>
            </a:pPr>
            <a:r>
              <a:rPr lang="en-GB" altLang="en-US" sz="2800" dirty="0" smtClean="0">
                <a:latin typeface="Calibri" pitchFamily="34" charset="0"/>
              </a:rPr>
              <a:t>Close to the customer</a:t>
            </a:r>
          </a:p>
          <a:p>
            <a:pPr eaLnBrk="1" hangingPunct="1">
              <a:lnSpc>
                <a:spcPct val="90000"/>
              </a:lnSpc>
              <a:defRPr/>
            </a:pPr>
            <a:r>
              <a:rPr lang="en-GB" altLang="en-US" sz="2800" dirty="0" smtClean="0">
                <a:latin typeface="Calibri" pitchFamily="34" charset="0"/>
              </a:rPr>
              <a:t>Information technology</a:t>
            </a:r>
          </a:p>
          <a:p>
            <a:pPr eaLnBrk="1" hangingPunct="1">
              <a:lnSpc>
                <a:spcPct val="90000"/>
              </a:lnSpc>
              <a:defRPr/>
            </a:pPr>
            <a:r>
              <a:rPr lang="en-GB" altLang="en-US" sz="2800" dirty="0" smtClean="0">
                <a:latin typeface="Calibri" pitchFamily="34" charset="0"/>
              </a:rPr>
              <a:t>Collaborate</a:t>
            </a:r>
          </a:p>
          <a:p>
            <a:pPr eaLnBrk="1" hangingPunct="1">
              <a:lnSpc>
                <a:spcPct val="90000"/>
              </a:lnSpc>
              <a:defRPr/>
            </a:pPr>
            <a:r>
              <a:rPr lang="en-GB" altLang="en-US" sz="2800" dirty="0" smtClean="0">
                <a:latin typeface="Calibri" pitchFamily="34" charset="0"/>
              </a:rPr>
              <a:t>Health agenda at the heart</a:t>
            </a:r>
          </a:p>
          <a:p>
            <a:pPr eaLnBrk="1" hangingPunct="1">
              <a:lnSpc>
                <a:spcPct val="90000"/>
              </a:lnSpc>
              <a:defRPr/>
            </a:pPr>
            <a:endParaRPr lang="en-GB" altLang="en-US" sz="2800" dirty="0" smtClean="0">
              <a:latin typeface="Calibri" pitchFamily="34" charset="0"/>
            </a:endParaRPr>
          </a:p>
        </p:txBody>
      </p:sp>
      <p:sp>
        <p:nvSpPr>
          <p:cNvPr id="7" name="Content Placeholder 2"/>
          <p:cNvSpPr txBox="1">
            <a:spLocks/>
          </p:cNvSpPr>
          <p:nvPr/>
        </p:nvSpPr>
        <p:spPr>
          <a:xfrm>
            <a:off x="269875" y="4343400"/>
            <a:ext cx="8362950" cy="224155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lnSpc>
                <a:spcPct val="150000"/>
              </a:lnSpc>
              <a:spcBef>
                <a:spcPts val="0"/>
              </a:spcBef>
              <a:buSzPct val="130000"/>
              <a:buFont typeface="Arial" pitchFamily="34" charset="0"/>
              <a:buChar char="•"/>
              <a:defRPr sz="2000" kern="1200" baseline="0">
                <a:solidFill>
                  <a:schemeClr val="tx1"/>
                </a:solidFill>
                <a:latin typeface="Calibri" panose="020F0502020204030204" pitchFamily="34" charset="0"/>
                <a:ea typeface="+mn-ea"/>
                <a:cs typeface="+mn-cs"/>
              </a:defRPr>
            </a:lvl1pPr>
            <a:lvl2pPr marL="571500" indent="-228600" algn="l" defTabSz="914400" rtl="0" eaLnBrk="1" latinLnBrk="0" hangingPunct="1">
              <a:lnSpc>
                <a:spcPct val="150000"/>
              </a:lnSpc>
              <a:spcBef>
                <a:spcPts val="0"/>
              </a:spcBef>
              <a:buSzPct val="60000"/>
              <a:buFont typeface="Courier New" pitchFamily="49" charset="0"/>
              <a:buChar char="o"/>
              <a:defRPr sz="18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GB" altLang="en-US" sz="2800" dirty="0" smtClean="0">
                <a:latin typeface="Corbel" panose="020B0503020204020204" pitchFamily="34" charset="0"/>
                <a:cs typeface="Arial" pitchFamily="34" charset="0"/>
              </a:rPr>
              <a:t>Some facts:</a:t>
            </a:r>
          </a:p>
          <a:p>
            <a:pPr marL="0" indent="0">
              <a:buFontTx/>
              <a:buNone/>
            </a:pPr>
            <a:r>
              <a:rPr lang="en-GB" altLang="en-US" sz="2800" dirty="0" smtClean="0">
                <a:latin typeface="Corbel" panose="020B0503020204020204" pitchFamily="34" charset="0"/>
                <a:cs typeface="Arial" pitchFamily="34" charset="0"/>
              </a:rPr>
              <a:t>East Riding Leisure caters for 4.5m (</a:t>
            </a:r>
            <a:r>
              <a:rPr lang="en-GB" altLang="en-US" sz="2800" dirty="0">
                <a:latin typeface="Corbel" panose="020B0503020204020204" pitchFamily="34" charset="0"/>
                <a:cs typeface="Arial" pitchFamily="34" charset="0"/>
              </a:rPr>
              <a:t>6</a:t>
            </a:r>
            <a:r>
              <a:rPr lang="en-GB" altLang="en-US" sz="2800" dirty="0" smtClean="0">
                <a:latin typeface="Corbel" panose="020B0503020204020204" pitchFamily="34" charset="0"/>
                <a:cs typeface="Arial" pitchFamily="34" charset="0"/>
              </a:rPr>
              <a:t>m) visits</a:t>
            </a:r>
          </a:p>
          <a:p>
            <a:pPr marL="0" indent="0">
              <a:buFontTx/>
              <a:buNone/>
            </a:pPr>
            <a:r>
              <a:rPr lang="en-GB" altLang="en-US" sz="2800" dirty="0" smtClean="0">
                <a:latin typeface="Corbel" panose="020B0503020204020204" pitchFamily="34" charset="0"/>
                <a:cs typeface="Arial" pitchFamily="34" charset="0"/>
              </a:rPr>
              <a:t>Operate 330 (450) health and fitness classes a week</a:t>
            </a:r>
          </a:p>
          <a:p>
            <a:pPr marL="0" indent="0">
              <a:buFontTx/>
              <a:buNone/>
            </a:pPr>
            <a:r>
              <a:rPr lang="en-GB" altLang="en-US" sz="2800" dirty="0" smtClean="0">
                <a:latin typeface="Corbel" panose="020B0503020204020204" pitchFamily="34" charset="0"/>
                <a:cs typeface="Arial" pitchFamily="34" charset="0"/>
              </a:rPr>
              <a:t>20% of East Riding population have a Leisure Card</a:t>
            </a:r>
          </a:p>
          <a:p>
            <a:pPr marL="0" indent="0">
              <a:buFontTx/>
              <a:buNone/>
            </a:pPr>
            <a:endParaRPr lang="en-GB" altLang="en-US" sz="1800" b="1" dirty="0" smtClean="0">
              <a:latin typeface="Arial" pitchFamily="34" charset="0"/>
              <a:cs typeface="Arial" pitchFamily="34" charset="0"/>
            </a:endParaRPr>
          </a:p>
          <a:p>
            <a:pPr marL="0" indent="0" algn="ctr">
              <a:buFontTx/>
              <a:buNone/>
            </a:pPr>
            <a:endParaRPr lang="en-GB" altLang="en-US" sz="1800" b="1" dirty="0" smtClean="0">
              <a:latin typeface="Arial" pitchFamily="34" charset="0"/>
              <a:cs typeface="Arial" pitchFamily="34" charset="0"/>
            </a:endParaRPr>
          </a:p>
        </p:txBody>
      </p:sp>
    </p:spTree>
    <p:extLst>
      <p:ext uri="{BB962C8B-B14F-4D97-AF65-F5344CB8AC3E}">
        <p14:creationId xmlns:p14="http://schemas.microsoft.com/office/powerpoint/2010/main" val="16255504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28601" y="685800"/>
            <a:ext cx="4267200" cy="836613"/>
          </a:xfrm>
        </p:spPr>
        <p:txBody>
          <a:bodyPr/>
          <a:lstStyle/>
          <a:p>
            <a:pPr algn="l"/>
            <a:r>
              <a:rPr lang="en-GB" altLang="en-US" sz="3200" b="1" dirty="0" smtClean="0">
                <a:latin typeface="+mn-lt"/>
              </a:rPr>
              <a:t>Case studies</a:t>
            </a:r>
          </a:p>
        </p:txBody>
      </p:sp>
      <p:sp>
        <p:nvSpPr>
          <p:cNvPr id="6147" name="Rectangle 4"/>
          <p:cNvSpPr>
            <a:spLocks noGrp="1" noChangeArrowheads="1"/>
          </p:cNvSpPr>
          <p:nvPr>
            <p:ph sz="half" idx="1"/>
          </p:nvPr>
        </p:nvSpPr>
        <p:spPr>
          <a:xfrm>
            <a:off x="323850" y="1863725"/>
            <a:ext cx="4440312" cy="4079875"/>
          </a:xfrm>
        </p:spPr>
        <p:txBody>
          <a:bodyPr>
            <a:noAutofit/>
          </a:bodyPr>
          <a:lstStyle/>
          <a:p>
            <a:pPr>
              <a:buFontTx/>
              <a:buNone/>
            </a:pPr>
            <a:r>
              <a:rPr lang="en-GB" altLang="en-US" b="1" dirty="0" smtClean="0">
                <a:solidFill>
                  <a:schemeClr val="hlink"/>
                </a:solidFill>
                <a:latin typeface="+mn-lt"/>
              </a:rPr>
              <a:t>Live Well funded by </a:t>
            </a:r>
          </a:p>
          <a:p>
            <a:pPr>
              <a:buFontTx/>
              <a:buNone/>
            </a:pPr>
            <a:r>
              <a:rPr lang="en-GB" altLang="en-US" b="1" dirty="0" smtClean="0">
                <a:solidFill>
                  <a:schemeClr val="hlink"/>
                </a:solidFill>
                <a:latin typeface="+mn-lt"/>
              </a:rPr>
              <a:t>NHS East Riding of Yorkshire</a:t>
            </a:r>
          </a:p>
          <a:p>
            <a:pPr>
              <a:buFontTx/>
              <a:buNone/>
            </a:pPr>
            <a:endParaRPr lang="en-GB" altLang="en-US" b="1" dirty="0" smtClean="0">
              <a:solidFill>
                <a:schemeClr val="hlink"/>
              </a:solidFill>
              <a:latin typeface="+mn-lt"/>
            </a:endParaRPr>
          </a:p>
          <a:p>
            <a:pPr>
              <a:buFontTx/>
              <a:buNone/>
            </a:pPr>
            <a:r>
              <a:rPr lang="en-GB" altLang="en-US" b="1" dirty="0" smtClean="0">
                <a:solidFill>
                  <a:schemeClr val="hlink"/>
                </a:solidFill>
                <a:latin typeface="+mn-lt"/>
              </a:rPr>
              <a:t>Andrew said;</a:t>
            </a:r>
            <a:r>
              <a:rPr lang="en-GB" altLang="en-US" sz="1800" b="1" dirty="0" smtClean="0">
                <a:solidFill>
                  <a:schemeClr val="hlink"/>
                </a:solidFill>
                <a:latin typeface="+mn-lt"/>
              </a:rPr>
              <a:t> </a:t>
            </a:r>
          </a:p>
          <a:p>
            <a:pPr>
              <a:buFontTx/>
              <a:buNone/>
            </a:pPr>
            <a:r>
              <a:rPr lang="en-GB" altLang="en-US" sz="2000" b="1" dirty="0" smtClean="0">
                <a:solidFill>
                  <a:srgbClr val="FC4310"/>
                </a:solidFill>
                <a:latin typeface="+mn-lt"/>
              </a:rPr>
              <a:t>“I think without Live Well I would </a:t>
            </a:r>
          </a:p>
          <a:p>
            <a:pPr>
              <a:buFontTx/>
              <a:buNone/>
            </a:pPr>
            <a:r>
              <a:rPr lang="en-GB" altLang="en-US" sz="2000" b="1" dirty="0" smtClean="0">
                <a:solidFill>
                  <a:srgbClr val="FC4310"/>
                </a:solidFill>
                <a:latin typeface="+mn-lt"/>
              </a:rPr>
              <a:t>not have lost as much fat as I have </a:t>
            </a:r>
          </a:p>
          <a:p>
            <a:pPr>
              <a:buFontTx/>
              <a:buNone/>
            </a:pPr>
            <a:r>
              <a:rPr lang="en-GB" altLang="en-US" sz="2000" b="1" dirty="0" smtClean="0">
                <a:solidFill>
                  <a:srgbClr val="FC4310"/>
                </a:solidFill>
                <a:latin typeface="+mn-lt"/>
              </a:rPr>
              <a:t>done in such a short amount of </a:t>
            </a:r>
          </a:p>
          <a:p>
            <a:pPr>
              <a:buFontTx/>
              <a:buNone/>
            </a:pPr>
            <a:r>
              <a:rPr lang="en-GB" altLang="en-US" sz="2000" b="1" dirty="0" smtClean="0">
                <a:solidFill>
                  <a:srgbClr val="FC4310"/>
                </a:solidFill>
                <a:latin typeface="+mn-lt"/>
              </a:rPr>
              <a:t>time. I haven’t as much loose skin as </a:t>
            </a:r>
          </a:p>
          <a:p>
            <a:pPr>
              <a:buFontTx/>
              <a:buNone/>
            </a:pPr>
            <a:r>
              <a:rPr lang="en-GB" altLang="en-US" sz="2000" b="1" dirty="0" smtClean="0">
                <a:solidFill>
                  <a:srgbClr val="FC4310"/>
                </a:solidFill>
                <a:latin typeface="+mn-lt"/>
              </a:rPr>
              <a:t>I thought I would, which I owe to </a:t>
            </a:r>
          </a:p>
          <a:p>
            <a:pPr>
              <a:buFontTx/>
              <a:buNone/>
            </a:pPr>
            <a:r>
              <a:rPr lang="en-GB" altLang="en-US" sz="2000" b="1" dirty="0" smtClean="0">
                <a:solidFill>
                  <a:srgbClr val="FC4310"/>
                </a:solidFill>
                <a:latin typeface="+mn-lt"/>
              </a:rPr>
              <a:t>the workouts and the support I was </a:t>
            </a:r>
          </a:p>
          <a:p>
            <a:pPr>
              <a:buFontTx/>
              <a:buNone/>
            </a:pPr>
            <a:r>
              <a:rPr lang="en-GB" altLang="en-US" sz="2000" b="1" dirty="0" smtClean="0">
                <a:solidFill>
                  <a:srgbClr val="FC4310"/>
                </a:solidFill>
                <a:latin typeface="+mn-lt"/>
              </a:rPr>
              <a:t>given from all staff at the leisure </a:t>
            </a:r>
          </a:p>
          <a:p>
            <a:pPr>
              <a:buFontTx/>
              <a:buNone/>
            </a:pPr>
            <a:r>
              <a:rPr lang="en-GB" altLang="en-US" sz="2000" b="1" dirty="0" smtClean="0">
                <a:solidFill>
                  <a:srgbClr val="FC4310"/>
                </a:solidFill>
                <a:latin typeface="+mn-lt"/>
              </a:rPr>
              <a:t>centre”.</a:t>
            </a:r>
          </a:p>
        </p:txBody>
      </p:sp>
      <p:pic>
        <p:nvPicPr>
          <p:cNvPr id="6148" name="Picture 7"/>
          <p:cNvPicPr>
            <a:picLocks noGrp="1" noChangeAspect="1" noChangeArrowheads="1"/>
          </p:cNvPicPr>
          <p:nvPr>
            <p:ph sz="quarter" idx="2"/>
          </p:nvPr>
        </p:nvPicPr>
        <p:blipFill>
          <a:blip r:embed="rId3" cstate="email">
            <a:extLst>
              <a:ext uri="{28A0092B-C50C-407E-A947-70E740481C1C}">
                <a14:useLocalDpi xmlns:a14="http://schemas.microsoft.com/office/drawing/2010/main" val="0"/>
              </a:ext>
            </a:extLst>
          </a:blip>
          <a:srcRect/>
          <a:stretch>
            <a:fillRect/>
          </a:stretch>
        </p:blipFill>
        <p:spPr>
          <a:xfrm>
            <a:off x="4692811" y="838200"/>
            <a:ext cx="1899604" cy="2320925"/>
          </a:xfrm>
          <a:noFill/>
        </p:spPr>
      </p:pic>
      <p:pic>
        <p:nvPicPr>
          <p:cNvPr id="6149" name="Picture 8"/>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621594" y="381000"/>
            <a:ext cx="2090737" cy="2994025"/>
          </a:xfrm>
          <a:noFill/>
        </p:spPr>
      </p:pic>
      <p:grpSp>
        <p:nvGrpSpPr>
          <p:cNvPr id="6150" name="Group 5"/>
          <p:cNvGrpSpPr>
            <a:grpSpLocks/>
          </p:cNvGrpSpPr>
          <p:nvPr/>
        </p:nvGrpSpPr>
        <p:grpSpPr bwMode="auto">
          <a:xfrm>
            <a:off x="4295775" y="3578225"/>
            <a:ext cx="4570413" cy="1411288"/>
            <a:chOff x="0" y="0"/>
            <a:chExt cx="65055" cy="19335"/>
          </a:xfrm>
        </p:grpSpPr>
        <p:pic>
          <p:nvPicPr>
            <p:cNvPr id="6151" name="table"/>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619" y="0"/>
              <a:ext cx="59436" cy="1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152" name="Line 15"/>
            <p:cNvCxnSpPr>
              <a:cxnSpLocks noChangeShapeType="1"/>
            </p:cNvCxnSpPr>
            <p:nvPr/>
          </p:nvCxnSpPr>
          <p:spPr bwMode="auto">
            <a:xfrm>
              <a:off x="6667" y="8953"/>
              <a:ext cx="46958" cy="0"/>
            </a:xfrm>
            <a:prstGeom prst="line">
              <a:avLst/>
            </a:prstGeom>
            <a:noFill/>
            <a:ln w="7620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pic>
          <p:nvPicPr>
            <p:cNvPr id="6153" name="Picture 8"/>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0" y="4000"/>
              <a:ext cx="9239" cy="1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9"/>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3625" y="6096"/>
              <a:ext cx="9240" cy="1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7390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5"/>
          <p:cNvSpPr txBox="1">
            <a:spLocks noChangeArrowheads="1"/>
          </p:cNvSpPr>
          <p:nvPr/>
        </p:nvSpPr>
        <p:spPr bwMode="auto">
          <a:xfrm>
            <a:off x="468313" y="277495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Gill Sans MT" pitchFamily="34" charset="0"/>
              </a:defRPr>
            </a:lvl1pPr>
            <a:lvl2pPr marL="742950" indent="-285750" eaLnBrk="0" hangingPunct="0">
              <a:spcBef>
                <a:spcPct val="20000"/>
              </a:spcBef>
              <a:buChar char="–"/>
              <a:defRPr sz="2800">
                <a:solidFill>
                  <a:schemeClr val="tx1"/>
                </a:solidFill>
                <a:latin typeface="Gill Sans MT" pitchFamily="34" charset="0"/>
              </a:defRPr>
            </a:lvl2pPr>
            <a:lvl3pPr marL="1143000" indent="-228600" eaLnBrk="0" hangingPunct="0">
              <a:spcBef>
                <a:spcPct val="20000"/>
              </a:spcBef>
              <a:buChar char="•"/>
              <a:defRPr sz="2400">
                <a:solidFill>
                  <a:schemeClr val="tx1"/>
                </a:solidFill>
                <a:latin typeface="Gill Sans MT" pitchFamily="34" charset="0"/>
              </a:defRPr>
            </a:lvl3pPr>
            <a:lvl4pPr marL="1600200" indent="-228600" eaLnBrk="0" hangingPunct="0">
              <a:spcBef>
                <a:spcPct val="20000"/>
              </a:spcBef>
              <a:buChar char="–"/>
              <a:defRPr sz="2000">
                <a:solidFill>
                  <a:schemeClr val="tx1"/>
                </a:solidFill>
                <a:latin typeface="Gill Sans MT" pitchFamily="34" charset="0"/>
              </a:defRPr>
            </a:lvl4pPr>
            <a:lvl5pPr marL="2057400" indent="-228600" eaLnBrk="0" hangingPunct="0">
              <a:spcBef>
                <a:spcPct val="20000"/>
              </a:spcBef>
              <a:buChar char="»"/>
              <a:defRPr sz="2000">
                <a:solidFill>
                  <a:schemeClr val="tx1"/>
                </a:solidFill>
                <a:latin typeface="Gill Sans MT" pitchFamily="34" charset="0"/>
              </a:defRPr>
            </a:lvl5pPr>
            <a:lvl6pPr marL="2514600" indent="-228600" eaLnBrk="0" fontAlgn="base" hangingPunct="0">
              <a:spcBef>
                <a:spcPct val="20000"/>
              </a:spcBef>
              <a:spcAft>
                <a:spcPct val="0"/>
              </a:spcAft>
              <a:buChar char="»"/>
              <a:defRPr sz="2000">
                <a:solidFill>
                  <a:schemeClr val="tx1"/>
                </a:solidFill>
                <a:latin typeface="Gill Sans MT" pitchFamily="34" charset="0"/>
              </a:defRPr>
            </a:lvl6pPr>
            <a:lvl7pPr marL="2971800" indent="-228600" eaLnBrk="0" fontAlgn="base" hangingPunct="0">
              <a:spcBef>
                <a:spcPct val="20000"/>
              </a:spcBef>
              <a:spcAft>
                <a:spcPct val="0"/>
              </a:spcAft>
              <a:buChar char="»"/>
              <a:defRPr sz="2000">
                <a:solidFill>
                  <a:schemeClr val="tx1"/>
                </a:solidFill>
                <a:latin typeface="Gill Sans MT" pitchFamily="34" charset="0"/>
              </a:defRPr>
            </a:lvl7pPr>
            <a:lvl8pPr marL="3429000" indent="-228600" eaLnBrk="0" fontAlgn="base" hangingPunct="0">
              <a:spcBef>
                <a:spcPct val="20000"/>
              </a:spcBef>
              <a:spcAft>
                <a:spcPct val="0"/>
              </a:spcAft>
              <a:buChar char="»"/>
              <a:defRPr sz="2000">
                <a:solidFill>
                  <a:schemeClr val="tx1"/>
                </a:solidFill>
                <a:latin typeface="Gill Sans MT" pitchFamily="34" charset="0"/>
              </a:defRPr>
            </a:lvl8pPr>
            <a:lvl9pPr marL="3886200" indent="-228600" eaLnBrk="0" fontAlgn="base" hangingPunct="0">
              <a:spcBef>
                <a:spcPct val="20000"/>
              </a:spcBef>
              <a:spcAft>
                <a:spcPct val="0"/>
              </a:spcAft>
              <a:buChar char="»"/>
              <a:defRPr sz="2000">
                <a:solidFill>
                  <a:schemeClr val="tx1"/>
                </a:solidFill>
                <a:latin typeface="Gill Sans MT" pitchFamily="34" charset="0"/>
              </a:defRPr>
            </a:lvl9pPr>
          </a:lstStyle>
          <a:p>
            <a:pPr eaLnBrk="1" hangingPunct="1">
              <a:spcBef>
                <a:spcPct val="0"/>
              </a:spcBef>
              <a:buFontTx/>
              <a:buNone/>
            </a:pPr>
            <a:endParaRPr lang="en-GB" altLang="en-US" sz="1800" b="0">
              <a:latin typeface="Arial" pitchFamily="34" charset="0"/>
            </a:endParaRPr>
          </a:p>
          <a:p>
            <a:pPr eaLnBrk="1" hangingPunct="1">
              <a:spcBef>
                <a:spcPct val="0"/>
              </a:spcBef>
              <a:buFontTx/>
              <a:buNone/>
            </a:pPr>
            <a:endParaRPr lang="en-GB" altLang="en-US" sz="1800" b="0">
              <a:latin typeface="Arial" pitchFamily="34" charset="0"/>
            </a:endParaRPr>
          </a:p>
        </p:txBody>
      </p:sp>
      <p:grpSp>
        <p:nvGrpSpPr>
          <p:cNvPr id="7171" name="Group 1"/>
          <p:cNvGrpSpPr>
            <a:grpSpLocks/>
          </p:cNvGrpSpPr>
          <p:nvPr/>
        </p:nvGrpSpPr>
        <p:grpSpPr bwMode="auto">
          <a:xfrm>
            <a:off x="338138" y="2376487"/>
            <a:ext cx="8426450" cy="2500313"/>
            <a:chOff x="468313" y="2928938"/>
            <a:chExt cx="8426450" cy="2500312"/>
          </a:xfrm>
        </p:grpSpPr>
        <p:sp>
          <p:nvSpPr>
            <p:cNvPr id="7175" name="AutoShape 8"/>
            <p:cNvSpPr>
              <a:spLocks noChangeArrowheads="1"/>
            </p:cNvSpPr>
            <p:nvPr/>
          </p:nvSpPr>
          <p:spPr bwMode="auto">
            <a:xfrm>
              <a:off x="6067425" y="3830638"/>
              <a:ext cx="665163" cy="650875"/>
            </a:xfrm>
            <a:prstGeom prst="rightArrow">
              <a:avLst>
                <a:gd name="adj1" fmla="val 50000"/>
                <a:gd name="adj2" fmla="val 25549"/>
              </a:avLst>
            </a:prstGeom>
            <a:solidFill>
              <a:srgbClr val="FF66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Gill Sans MT" pitchFamily="34" charset="0"/>
                </a:defRPr>
              </a:lvl1pPr>
              <a:lvl2pPr marL="742950" indent="-285750" eaLnBrk="0" hangingPunct="0">
                <a:spcBef>
                  <a:spcPct val="20000"/>
                </a:spcBef>
                <a:buChar char="–"/>
                <a:defRPr sz="2800">
                  <a:solidFill>
                    <a:schemeClr val="tx1"/>
                  </a:solidFill>
                  <a:latin typeface="Gill Sans MT" pitchFamily="34" charset="0"/>
                </a:defRPr>
              </a:lvl2pPr>
              <a:lvl3pPr marL="1143000" indent="-228600" eaLnBrk="0" hangingPunct="0">
                <a:spcBef>
                  <a:spcPct val="20000"/>
                </a:spcBef>
                <a:buChar char="•"/>
                <a:defRPr sz="2400">
                  <a:solidFill>
                    <a:schemeClr val="tx1"/>
                  </a:solidFill>
                  <a:latin typeface="Gill Sans MT" pitchFamily="34" charset="0"/>
                </a:defRPr>
              </a:lvl3pPr>
              <a:lvl4pPr marL="1600200" indent="-228600" eaLnBrk="0" hangingPunct="0">
                <a:spcBef>
                  <a:spcPct val="20000"/>
                </a:spcBef>
                <a:buChar char="–"/>
                <a:defRPr sz="2000">
                  <a:solidFill>
                    <a:schemeClr val="tx1"/>
                  </a:solidFill>
                  <a:latin typeface="Gill Sans MT" pitchFamily="34" charset="0"/>
                </a:defRPr>
              </a:lvl4pPr>
              <a:lvl5pPr marL="2057400" indent="-228600" eaLnBrk="0" hangingPunct="0">
                <a:spcBef>
                  <a:spcPct val="20000"/>
                </a:spcBef>
                <a:buChar char="»"/>
                <a:defRPr sz="2000">
                  <a:solidFill>
                    <a:schemeClr val="tx1"/>
                  </a:solidFill>
                  <a:latin typeface="Gill Sans MT" pitchFamily="34" charset="0"/>
                </a:defRPr>
              </a:lvl5pPr>
              <a:lvl6pPr marL="2514600" indent="-228600" eaLnBrk="0" fontAlgn="base" hangingPunct="0">
                <a:spcBef>
                  <a:spcPct val="20000"/>
                </a:spcBef>
                <a:spcAft>
                  <a:spcPct val="0"/>
                </a:spcAft>
                <a:buChar char="»"/>
                <a:defRPr sz="2000">
                  <a:solidFill>
                    <a:schemeClr val="tx1"/>
                  </a:solidFill>
                  <a:latin typeface="Gill Sans MT" pitchFamily="34" charset="0"/>
                </a:defRPr>
              </a:lvl6pPr>
              <a:lvl7pPr marL="2971800" indent="-228600" eaLnBrk="0" fontAlgn="base" hangingPunct="0">
                <a:spcBef>
                  <a:spcPct val="20000"/>
                </a:spcBef>
                <a:spcAft>
                  <a:spcPct val="0"/>
                </a:spcAft>
                <a:buChar char="»"/>
                <a:defRPr sz="2000">
                  <a:solidFill>
                    <a:schemeClr val="tx1"/>
                  </a:solidFill>
                  <a:latin typeface="Gill Sans MT" pitchFamily="34" charset="0"/>
                </a:defRPr>
              </a:lvl7pPr>
              <a:lvl8pPr marL="3429000" indent="-228600" eaLnBrk="0" fontAlgn="base" hangingPunct="0">
                <a:spcBef>
                  <a:spcPct val="20000"/>
                </a:spcBef>
                <a:spcAft>
                  <a:spcPct val="0"/>
                </a:spcAft>
                <a:buChar char="»"/>
                <a:defRPr sz="2000">
                  <a:solidFill>
                    <a:schemeClr val="tx1"/>
                  </a:solidFill>
                  <a:latin typeface="Gill Sans MT" pitchFamily="34" charset="0"/>
                </a:defRPr>
              </a:lvl8pPr>
              <a:lvl9pPr marL="3886200" indent="-228600" eaLnBrk="0" fontAlgn="base" hangingPunct="0">
                <a:spcBef>
                  <a:spcPct val="20000"/>
                </a:spcBef>
                <a:spcAft>
                  <a:spcPct val="0"/>
                </a:spcAft>
                <a:buChar char="»"/>
                <a:defRPr sz="2000">
                  <a:solidFill>
                    <a:schemeClr val="tx1"/>
                  </a:solidFill>
                  <a:latin typeface="Gill Sans MT" pitchFamily="34" charset="0"/>
                </a:defRPr>
              </a:lvl9pPr>
            </a:lstStyle>
            <a:p>
              <a:pPr algn="ctr" eaLnBrk="1" hangingPunct="1">
                <a:spcBef>
                  <a:spcPct val="0"/>
                </a:spcBef>
                <a:buFontTx/>
                <a:buNone/>
              </a:pPr>
              <a:endParaRPr lang="en-GB" altLang="en-US" sz="1800" b="0">
                <a:solidFill>
                  <a:srgbClr val="FF6600"/>
                </a:solidFill>
                <a:latin typeface="Arial" pitchFamily="34" charset="0"/>
              </a:endParaRPr>
            </a:p>
          </p:txBody>
        </p:sp>
        <p:sp>
          <p:nvSpPr>
            <p:cNvPr id="7176" name="AutoShape 9"/>
            <p:cNvSpPr>
              <a:spLocks noChangeArrowheads="1"/>
            </p:cNvSpPr>
            <p:nvPr/>
          </p:nvSpPr>
          <p:spPr bwMode="auto">
            <a:xfrm>
              <a:off x="2627313" y="3860800"/>
              <a:ext cx="665162" cy="650875"/>
            </a:xfrm>
            <a:prstGeom prst="rightArrow">
              <a:avLst>
                <a:gd name="adj1" fmla="val 50000"/>
                <a:gd name="adj2" fmla="val 25549"/>
              </a:avLst>
            </a:prstGeom>
            <a:solidFill>
              <a:srgbClr val="FF66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Gill Sans MT" pitchFamily="34" charset="0"/>
                </a:defRPr>
              </a:lvl1pPr>
              <a:lvl2pPr marL="742950" indent="-285750" eaLnBrk="0" hangingPunct="0">
                <a:spcBef>
                  <a:spcPct val="20000"/>
                </a:spcBef>
                <a:buChar char="–"/>
                <a:defRPr sz="2800">
                  <a:solidFill>
                    <a:schemeClr val="tx1"/>
                  </a:solidFill>
                  <a:latin typeface="Gill Sans MT" pitchFamily="34" charset="0"/>
                </a:defRPr>
              </a:lvl2pPr>
              <a:lvl3pPr marL="1143000" indent="-228600" eaLnBrk="0" hangingPunct="0">
                <a:spcBef>
                  <a:spcPct val="20000"/>
                </a:spcBef>
                <a:buChar char="•"/>
                <a:defRPr sz="2400">
                  <a:solidFill>
                    <a:schemeClr val="tx1"/>
                  </a:solidFill>
                  <a:latin typeface="Gill Sans MT" pitchFamily="34" charset="0"/>
                </a:defRPr>
              </a:lvl3pPr>
              <a:lvl4pPr marL="1600200" indent="-228600" eaLnBrk="0" hangingPunct="0">
                <a:spcBef>
                  <a:spcPct val="20000"/>
                </a:spcBef>
                <a:buChar char="–"/>
                <a:defRPr sz="2000">
                  <a:solidFill>
                    <a:schemeClr val="tx1"/>
                  </a:solidFill>
                  <a:latin typeface="Gill Sans MT" pitchFamily="34" charset="0"/>
                </a:defRPr>
              </a:lvl4pPr>
              <a:lvl5pPr marL="2057400" indent="-228600" eaLnBrk="0" hangingPunct="0">
                <a:spcBef>
                  <a:spcPct val="20000"/>
                </a:spcBef>
                <a:buChar char="»"/>
                <a:defRPr sz="2000">
                  <a:solidFill>
                    <a:schemeClr val="tx1"/>
                  </a:solidFill>
                  <a:latin typeface="Gill Sans MT" pitchFamily="34" charset="0"/>
                </a:defRPr>
              </a:lvl5pPr>
              <a:lvl6pPr marL="2514600" indent="-228600" eaLnBrk="0" fontAlgn="base" hangingPunct="0">
                <a:spcBef>
                  <a:spcPct val="20000"/>
                </a:spcBef>
                <a:spcAft>
                  <a:spcPct val="0"/>
                </a:spcAft>
                <a:buChar char="»"/>
                <a:defRPr sz="2000">
                  <a:solidFill>
                    <a:schemeClr val="tx1"/>
                  </a:solidFill>
                  <a:latin typeface="Gill Sans MT" pitchFamily="34" charset="0"/>
                </a:defRPr>
              </a:lvl6pPr>
              <a:lvl7pPr marL="2971800" indent="-228600" eaLnBrk="0" fontAlgn="base" hangingPunct="0">
                <a:spcBef>
                  <a:spcPct val="20000"/>
                </a:spcBef>
                <a:spcAft>
                  <a:spcPct val="0"/>
                </a:spcAft>
                <a:buChar char="»"/>
                <a:defRPr sz="2000">
                  <a:solidFill>
                    <a:schemeClr val="tx1"/>
                  </a:solidFill>
                  <a:latin typeface="Gill Sans MT" pitchFamily="34" charset="0"/>
                </a:defRPr>
              </a:lvl7pPr>
              <a:lvl8pPr marL="3429000" indent="-228600" eaLnBrk="0" fontAlgn="base" hangingPunct="0">
                <a:spcBef>
                  <a:spcPct val="20000"/>
                </a:spcBef>
                <a:spcAft>
                  <a:spcPct val="0"/>
                </a:spcAft>
                <a:buChar char="»"/>
                <a:defRPr sz="2000">
                  <a:solidFill>
                    <a:schemeClr val="tx1"/>
                  </a:solidFill>
                  <a:latin typeface="Gill Sans MT" pitchFamily="34" charset="0"/>
                </a:defRPr>
              </a:lvl8pPr>
              <a:lvl9pPr marL="3886200" indent="-228600" eaLnBrk="0" fontAlgn="base" hangingPunct="0">
                <a:spcBef>
                  <a:spcPct val="20000"/>
                </a:spcBef>
                <a:spcAft>
                  <a:spcPct val="0"/>
                </a:spcAft>
                <a:buChar char="»"/>
                <a:defRPr sz="2000">
                  <a:solidFill>
                    <a:schemeClr val="tx1"/>
                  </a:solidFill>
                  <a:latin typeface="Gill Sans MT" pitchFamily="34" charset="0"/>
                </a:defRPr>
              </a:lvl9pPr>
            </a:lstStyle>
            <a:p>
              <a:pPr algn="ctr" eaLnBrk="1" hangingPunct="1">
                <a:spcBef>
                  <a:spcPct val="0"/>
                </a:spcBef>
                <a:buFontTx/>
                <a:buNone/>
              </a:pPr>
              <a:endParaRPr lang="en-GB" altLang="en-US" sz="1800" b="0">
                <a:solidFill>
                  <a:srgbClr val="FF6600"/>
                </a:solidFill>
                <a:latin typeface="Arial" pitchFamily="34" charset="0"/>
              </a:endParaRPr>
            </a:p>
          </p:txBody>
        </p:sp>
        <p:sp>
          <p:nvSpPr>
            <p:cNvPr id="7177" name="Text Box 11"/>
            <p:cNvSpPr txBox="1">
              <a:spLocks noChangeArrowheads="1"/>
            </p:cNvSpPr>
            <p:nvPr/>
          </p:nvSpPr>
          <p:spPr bwMode="auto">
            <a:xfrm>
              <a:off x="468313" y="3068638"/>
              <a:ext cx="17605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Gill Sans MT" pitchFamily="34" charset="0"/>
                </a:defRPr>
              </a:lvl1pPr>
              <a:lvl2pPr marL="742950" indent="-285750" eaLnBrk="0" hangingPunct="0">
                <a:spcBef>
                  <a:spcPct val="20000"/>
                </a:spcBef>
                <a:buChar char="–"/>
                <a:defRPr sz="2800">
                  <a:solidFill>
                    <a:schemeClr val="tx1"/>
                  </a:solidFill>
                  <a:latin typeface="Gill Sans MT" pitchFamily="34" charset="0"/>
                </a:defRPr>
              </a:lvl2pPr>
              <a:lvl3pPr marL="1143000" indent="-228600" eaLnBrk="0" hangingPunct="0">
                <a:spcBef>
                  <a:spcPct val="20000"/>
                </a:spcBef>
                <a:buChar char="•"/>
                <a:defRPr sz="2400">
                  <a:solidFill>
                    <a:schemeClr val="tx1"/>
                  </a:solidFill>
                  <a:latin typeface="Gill Sans MT" pitchFamily="34" charset="0"/>
                </a:defRPr>
              </a:lvl3pPr>
              <a:lvl4pPr marL="1600200" indent="-228600" eaLnBrk="0" hangingPunct="0">
                <a:spcBef>
                  <a:spcPct val="20000"/>
                </a:spcBef>
                <a:buChar char="–"/>
                <a:defRPr sz="2000">
                  <a:solidFill>
                    <a:schemeClr val="tx1"/>
                  </a:solidFill>
                  <a:latin typeface="Gill Sans MT" pitchFamily="34" charset="0"/>
                </a:defRPr>
              </a:lvl4pPr>
              <a:lvl5pPr marL="2057400" indent="-228600" eaLnBrk="0" hangingPunct="0">
                <a:spcBef>
                  <a:spcPct val="20000"/>
                </a:spcBef>
                <a:buChar char="»"/>
                <a:defRPr sz="2000">
                  <a:solidFill>
                    <a:schemeClr val="tx1"/>
                  </a:solidFill>
                  <a:latin typeface="Gill Sans MT" pitchFamily="34" charset="0"/>
                </a:defRPr>
              </a:lvl5pPr>
              <a:lvl6pPr marL="2514600" indent="-228600" eaLnBrk="0" fontAlgn="base" hangingPunct="0">
                <a:spcBef>
                  <a:spcPct val="20000"/>
                </a:spcBef>
                <a:spcAft>
                  <a:spcPct val="0"/>
                </a:spcAft>
                <a:buChar char="»"/>
                <a:defRPr sz="2000">
                  <a:solidFill>
                    <a:schemeClr val="tx1"/>
                  </a:solidFill>
                  <a:latin typeface="Gill Sans MT" pitchFamily="34" charset="0"/>
                </a:defRPr>
              </a:lvl6pPr>
              <a:lvl7pPr marL="2971800" indent="-228600" eaLnBrk="0" fontAlgn="base" hangingPunct="0">
                <a:spcBef>
                  <a:spcPct val="20000"/>
                </a:spcBef>
                <a:spcAft>
                  <a:spcPct val="0"/>
                </a:spcAft>
                <a:buChar char="»"/>
                <a:defRPr sz="2000">
                  <a:solidFill>
                    <a:schemeClr val="tx1"/>
                  </a:solidFill>
                  <a:latin typeface="Gill Sans MT" pitchFamily="34" charset="0"/>
                </a:defRPr>
              </a:lvl7pPr>
              <a:lvl8pPr marL="3429000" indent="-228600" eaLnBrk="0" fontAlgn="base" hangingPunct="0">
                <a:spcBef>
                  <a:spcPct val="20000"/>
                </a:spcBef>
                <a:spcAft>
                  <a:spcPct val="0"/>
                </a:spcAft>
                <a:buChar char="»"/>
                <a:defRPr sz="2000">
                  <a:solidFill>
                    <a:schemeClr val="tx1"/>
                  </a:solidFill>
                  <a:latin typeface="Gill Sans MT" pitchFamily="34" charset="0"/>
                </a:defRPr>
              </a:lvl8pPr>
              <a:lvl9pPr marL="3886200" indent="-228600" eaLnBrk="0" fontAlgn="base" hangingPunct="0">
                <a:spcBef>
                  <a:spcPct val="20000"/>
                </a:spcBef>
                <a:spcAft>
                  <a:spcPct val="0"/>
                </a:spcAft>
                <a:buChar char="»"/>
                <a:defRPr sz="2000">
                  <a:solidFill>
                    <a:schemeClr val="tx1"/>
                  </a:solidFill>
                  <a:latin typeface="Gill Sans MT" pitchFamily="34" charset="0"/>
                </a:defRPr>
              </a:lvl9pPr>
            </a:lstStyle>
            <a:p>
              <a:pPr eaLnBrk="1" hangingPunct="1">
                <a:spcBef>
                  <a:spcPct val="0"/>
                </a:spcBef>
                <a:buFontTx/>
                <a:buNone/>
              </a:pPr>
              <a:r>
                <a:rPr lang="en-GB" altLang="en-US" sz="1200">
                  <a:latin typeface="Arial" pitchFamily="34" charset="0"/>
                </a:rPr>
                <a:t>GP Surgery Bookings</a:t>
              </a:r>
            </a:p>
          </p:txBody>
        </p:sp>
        <p:sp>
          <p:nvSpPr>
            <p:cNvPr id="7178" name="Text Box 12"/>
            <p:cNvSpPr txBox="1">
              <a:spLocks noChangeArrowheads="1"/>
            </p:cNvSpPr>
            <p:nvPr/>
          </p:nvSpPr>
          <p:spPr bwMode="auto">
            <a:xfrm>
              <a:off x="3856038" y="2997200"/>
              <a:ext cx="17573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Gill Sans MT" pitchFamily="34" charset="0"/>
                </a:defRPr>
              </a:lvl1pPr>
              <a:lvl2pPr marL="742950" indent="-285750" eaLnBrk="0" hangingPunct="0">
                <a:spcBef>
                  <a:spcPct val="20000"/>
                </a:spcBef>
                <a:buChar char="–"/>
                <a:defRPr sz="2800">
                  <a:solidFill>
                    <a:schemeClr val="tx1"/>
                  </a:solidFill>
                  <a:latin typeface="Gill Sans MT" pitchFamily="34" charset="0"/>
                </a:defRPr>
              </a:lvl2pPr>
              <a:lvl3pPr marL="1143000" indent="-228600" eaLnBrk="0" hangingPunct="0">
                <a:spcBef>
                  <a:spcPct val="20000"/>
                </a:spcBef>
                <a:buChar char="•"/>
                <a:defRPr sz="2400">
                  <a:solidFill>
                    <a:schemeClr val="tx1"/>
                  </a:solidFill>
                  <a:latin typeface="Gill Sans MT" pitchFamily="34" charset="0"/>
                </a:defRPr>
              </a:lvl3pPr>
              <a:lvl4pPr marL="1600200" indent="-228600" eaLnBrk="0" hangingPunct="0">
                <a:spcBef>
                  <a:spcPct val="20000"/>
                </a:spcBef>
                <a:buChar char="–"/>
                <a:defRPr sz="2000">
                  <a:solidFill>
                    <a:schemeClr val="tx1"/>
                  </a:solidFill>
                  <a:latin typeface="Gill Sans MT" pitchFamily="34" charset="0"/>
                </a:defRPr>
              </a:lvl4pPr>
              <a:lvl5pPr marL="2057400" indent="-228600" eaLnBrk="0" hangingPunct="0">
                <a:spcBef>
                  <a:spcPct val="20000"/>
                </a:spcBef>
                <a:buChar char="»"/>
                <a:defRPr sz="2000">
                  <a:solidFill>
                    <a:schemeClr val="tx1"/>
                  </a:solidFill>
                  <a:latin typeface="Gill Sans MT" pitchFamily="34" charset="0"/>
                </a:defRPr>
              </a:lvl5pPr>
              <a:lvl6pPr marL="2514600" indent="-228600" eaLnBrk="0" fontAlgn="base" hangingPunct="0">
                <a:spcBef>
                  <a:spcPct val="20000"/>
                </a:spcBef>
                <a:spcAft>
                  <a:spcPct val="0"/>
                </a:spcAft>
                <a:buChar char="»"/>
                <a:defRPr sz="2000">
                  <a:solidFill>
                    <a:schemeClr val="tx1"/>
                  </a:solidFill>
                  <a:latin typeface="Gill Sans MT" pitchFamily="34" charset="0"/>
                </a:defRPr>
              </a:lvl6pPr>
              <a:lvl7pPr marL="2971800" indent="-228600" eaLnBrk="0" fontAlgn="base" hangingPunct="0">
                <a:spcBef>
                  <a:spcPct val="20000"/>
                </a:spcBef>
                <a:spcAft>
                  <a:spcPct val="0"/>
                </a:spcAft>
                <a:buChar char="»"/>
                <a:defRPr sz="2000">
                  <a:solidFill>
                    <a:schemeClr val="tx1"/>
                  </a:solidFill>
                  <a:latin typeface="Gill Sans MT" pitchFamily="34" charset="0"/>
                </a:defRPr>
              </a:lvl7pPr>
              <a:lvl8pPr marL="3429000" indent="-228600" eaLnBrk="0" fontAlgn="base" hangingPunct="0">
                <a:spcBef>
                  <a:spcPct val="20000"/>
                </a:spcBef>
                <a:spcAft>
                  <a:spcPct val="0"/>
                </a:spcAft>
                <a:buChar char="»"/>
                <a:defRPr sz="2000">
                  <a:solidFill>
                    <a:schemeClr val="tx1"/>
                  </a:solidFill>
                  <a:latin typeface="Gill Sans MT" pitchFamily="34" charset="0"/>
                </a:defRPr>
              </a:lvl8pPr>
              <a:lvl9pPr marL="3886200" indent="-228600" eaLnBrk="0" fontAlgn="base" hangingPunct="0">
                <a:spcBef>
                  <a:spcPct val="20000"/>
                </a:spcBef>
                <a:spcAft>
                  <a:spcPct val="0"/>
                </a:spcAft>
                <a:buChar char="»"/>
                <a:defRPr sz="2000">
                  <a:solidFill>
                    <a:schemeClr val="tx1"/>
                  </a:solidFill>
                  <a:latin typeface="Gill Sans MT" pitchFamily="34" charset="0"/>
                </a:defRPr>
              </a:lvl9pPr>
            </a:lstStyle>
            <a:p>
              <a:pPr eaLnBrk="1" hangingPunct="1">
                <a:spcBef>
                  <a:spcPct val="0"/>
                </a:spcBef>
                <a:buFontTx/>
                <a:buNone/>
              </a:pPr>
              <a:r>
                <a:rPr lang="en-GB" altLang="en-US" sz="1200">
                  <a:latin typeface="Arial" pitchFamily="34" charset="0"/>
                </a:rPr>
                <a:t>Customer contact bar</a:t>
              </a:r>
            </a:p>
          </p:txBody>
        </p:sp>
        <p:sp>
          <p:nvSpPr>
            <p:cNvPr id="7179" name="Text Box 13"/>
            <p:cNvSpPr txBox="1">
              <a:spLocks noChangeArrowheads="1"/>
            </p:cNvSpPr>
            <p:nvPr/>
          </p:nvSpPr>
          <p:spPr bwMode="auto">
            <a:xfrm>
              <a:off x="7177088" y="2928938"/>
              <a:ext cx="167005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Gill Sans MT" pitchFamily="34" charset="0"/>
                </a:defRPr>
              </a:lvl1pPr>
              <a:lvl2pPr marL="742950" indent="-285750" eaLnBrk="0" hangingPunct="0">
                <a:spcBef>
                  <a:spcPct val="20000"/>
                </a:spcBef>
                <a:buChar char="–"/>
                <a:defRPr sz="2800">
                  <a:solidFill>
                    <a:schemeClr val="tx1"/>
                  </a:solidFill>
                  <a:latin typeface="Gill Sans MT" pitchFamily="34" charset="0"/>
                </a:defRPr>
              </a:lvl2pPr>
              <a:lvl3pPr marL="1143000" indent="-228600" eaLnBrk="0" hangingPunct="0">
                <a:spcBef>
                  <a:spcPct val="20000"/>
                </a:spcBef>
                <a:buChar char="•"/>
                <a:defRPr sz="2400">
                  <a:solidFill>
                    <a:schemeClr val="tx1"/>
                  </a:solidFill>
                  <a:latin typeface="Gill Sans MT" pitchFamily="34" charset="0"/>
                </a:defRPr>
              </a:lvl3pPr>
              <a:lvl4pPr marL="1600200" indent="-228600" eaLnBrk="0" hangingPunct="0">
                <a:spcBef>
                  <a:spcPct val="20000"/>
                </a:spcBef>
                <a:buChar char="–"/>
                <a:defRPr sz="2000">
                  <a:solidFill>
                    <a:schemeClr val="tx1"/>
                  </a:solidFill>
                  <a:latin typeface="Gill Sans MT" pitchFamily="34" charset="0"/>
                </a:defRPr>
              </a:lvl4pPr>
              <a:lvl5pPr marL="2057400" indent="-228600" eaLnBrk="0" hangingPunct="0">
                <a:spcBef>
                  <a:spcPct val="20000"/>
                </a:spcBef>
                <a:buChar char="»"/>
                <a:defRPr sz="2000">
                  <a:solidFill>
                    <a:schemeClr val="tx1"/>
                  </a:solidFill>
                  <a:latin typeface="Gill Sans MT" pitchFamily="34" charset="0"/>
                </a:defRPr>
              </a:lvl5pPr>
              <a:lvl6pPr marL="2514600" indent="-228600" eaLnBrk="0" fontAlgn="base" hangingPunct="0">
                <a:spcBef>
                  <a:spcPct val="20000"/>
                </a:spcBef>
                <a:spcAft>
                  <a:spcPct val="0"/>
                </a:spcAft>
                <a:buChar char="»"/>
                <a:defRPr sz="2000">
                  <a:solidFill>
                    <a:schemeClr val="tx1"/>
                  </a:solidFill>
                  <a:latin typeface="Gill Sans MT" pitchFamily="34" charset="0"/>
                </a:defRPr>
              </a:lvl6pPr>
              <a:lvl7pPr marL="2971800" indent="-228600" eaLnBrk="0" fontAlgn="base" hangingPunct="0">
                <a:spcBef>
                  <a:spcPct val="20000"/>
                </a:spcBef>
                <a:spcAft>
                  <a:spcPct val="0"/>
                </a:spcAft>
                <a:buChar char="»"/>
                <a:defRPr sz="2000">
                  <a:solidFill>
                    <a:schemeClr val="tx1"/>
                  </a:solidFill>
                  <a:latin typeface="Gill Sans MT" pitchFamily="34" charset="0"/>
                </a:defRPr>
              </a:lvl7pPr>
              <a:lvl8pPr marL="3429000" indent="-228600" eaLnBrk="0" fontAlgn="base" hangingPunct="0">
                <a:spcBef>
                  <a:spcPct val="20000"/>
                </a:spcBef>
                <a:spcAft>
                  <a:spcPct val="0"/>
                </a:spcAft>
                <a:buChar char="»"/>
                <a:defRPr sz="2000">
                  <a:solidFill>
                    <a:schemeClr val="tx1"/>
                  </a:solidFill>
                  <a:latin typeface="Gill Sans MT" pitchFamily="34" charset="0"/>
                </a:defRPr>
              </a:lvl8pPr>
              <a:lvl9pPr marL="3886200" indent="-228600" eaLnBrk="0" fontAlgn="base" hangingPunct="0">
                <a:spcBef>
                  <a:spcPct val="20000"/>
                </a:spcBef>
                <a:spcAft>
                  <a:spcPct val="0"/>
                </a:spcAft>
                <a:buChar char="»"/>
                <a:defRPr sz="2000">
                  <a:solidFill>
                    <a:schemeClr val="tx1"/>
                  </a:solidFill>
                  <a:latin typeface="Gill Sans MT" pitchFamily="34" charset="0"/>
                </a:defRPr>
              </a:lvl9pPr>
            </a:lstStyle>
            <a:p>
              <a:pPr eaLnBrk="1" hangingPunct="1">
                <a:spcBef>
                  <a:spcPct val="0"/>
                </a:spcBef>
                <a:buFontTx/>
                <a:buNone/>
              </a:pPr>
              <a:r>
                <a:rPr lang="en-GB" altLang="en-US" sz="1200">
                  <a:latin typeface="Arial" pitchFamily="34" charset="0"/>
                </a:rPr>
                <a:t>Leisure Card/CRM</a:t>
              </a:r>
            </a:p>
          </p:txBody>
        </p:sp>
        <p:pic>
          <p:nvPicPr>
            <p:cNvPr id="7180" name="Picture 15"/>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8313" y="3429000"/>
              <a:ext cx="203517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1" name="Rounded Rectangle 16"/>
            <p:cNvSpPr>
              <a:spLocks noChangeArrowheads="1"/>
            </p:cNvSpPr>
            <p:nvPr/>
          </p:nvSpPr>
          <p:spPr bwMode="auto">
            <a:xfrm>
              <a:off x="468313" y="4675188"/>
              <a:ext cx="1905000" cy="754062"/>
            </a:xfrm>
            <a:prstGeom prst="roundRect">
              <a:avLst>
                <a:gd name="adj" fmla="val 16667"/>
              </a:avLst>
            </a:prstGeom>
            <a:gradFill rotWithShape="1">
              <a:gsLst>
                <a:gs pos="0">
                  <a:srgbClr val="2787A0"/>
                </a:gs>
                <a:gs pos="80000">
                  <a:srgbClr val="36B1D2"/>
                </a:gs>
                <a:gs pos="100000">
                  <a:srgbClr val="34B3D6"/>
                </a:gs>
              </a:gsLst>
              <a:lin ang="16200000"/>
            </a:gradFill>
            <a:ln>
              <a:noFill/>
            </a:ln>
            <a:effectLst>
              <a:outerShdw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spcBef>
                  <a:spcPct val="20000"/>
                </a:spcBef>
                <a:buChar char="•"/>
                <a:defRPr sz="3200">
                  <a:solidFill>
                    <a:schemeClr val="tx1"/>
                  </a:solidFill>
                  <a:latin typeface="Gill Sans MT" pitchFamily="34" charset="0"/>
                </a:defRPr>
              </a:lvl1pPr>
              <a:lvl2pPr marL="742950" indent="-285750" eaLnBrk="0" hangingPunct="0">
                <a:spcBef>
                  <a:spcPct val="20000"/>
                </a:spcBef>
                <a:buChar char="–"/>
                <a:defRPr sz="2800">
                  <a:solidFill>
                    <a:schemeClr val="tx1"/>
                  </a:solidFill>
                  <a:latin typeface="Gill Sans MT" pitchFamily="34" charset="0"/>
                </a:defRPr>
              </a:lvl2pPr>
              <a:lvl3pPr marL="1143000" indent="-228600" eaLnBrk="0" hangingPunct="0">
                <a:spcBef>
                  <a:spcPct val="20000"/>
                </a:spcBef>
                <a:buChar char="•"/>
                <a:defRPr sz="2400">
                  <a:solidFill>
                    <a:schemeClr val="tx1"/>
                  </a:solidFill>
                  <a:latin typeface="Gill Sans MT" pitchFamily="34" charset="0"/>
                </a:defRPr>
              </a:lvl3pPr>
              <a:lvl4pPr marL="1600200" indent="-228600" eaLnBrk="0" hangingPunct="0">
                <a:spcBef>
                  <a:spcPct val="20000"/>
                </a:spcBef>
                <a:buChar char="–"/>
                <a:defRPr sz="2000">
                  <a:solidFill>
                    <a:schemeClr val="tx1"/>
                  </a:solidFill>
                  <a:latin typeface="Gill Sans MT" pitchFamily="34" charset="0"/>
                </a:defRPr>
              </a:lvl4pPr>
              <a:lvl5pPr marL="2057400" indent="-228600" eaLnBrk="0" hangingPunct="0">
                <a:spcBef>
                  <a:spcPct val="20000"/>
                </a:spcBef>
                <a:buChar char="»"/>
                <a:defRPr sz="2000">
                  <a:solidFill>
                    <a:schemeClr val="tx1"/>
                  </a:solidFill>
                  <a:latin typeface="Gill Sans MT" pitchFamily="34" charset="0"/>
                </a:defRPr>
              </a:lvl5pPr>
              <a:lvl6pPr marL="2514600" indent="-228600" eaLnBrk="0" fontAlgn="base" hangingPunct="0">
                <a:spcBef>
                  <a:spcPct val="20000"/>
                </a:spcBef>
                <a:spcAft>
                  <a:spcPct val="0"/>
                </a:spcAft>
                <a:buChar char="»"/>
                <a:defRPr sz="2000">
                  <a:solidFill>
                    <a:schemeClr val="tx1"/>
                  </a:solidFill>
                  <a:latin typeface="Gill Sans MT" pitchFamily="34" charset="0"/>
                </a:defRPr>
              </a:lvl6pPr>
              <a:lvl7pPr marL="2971800" indent="-228600" eaLnBrk="0" fontAlgn="base" hangingPunct="0">
                <a:spcBef>
                  <a:spcPct val="20000"/>
                </a:spcBef>
                <a:spcAft>
                  <a:spcPct val="0"/>
                </a:spcAft>
                <a:buChar char="»"/>
                <a:defRPr sz="2000">
                  <a:solidFill>
                    <a:schemeClr val="tx1"/>
                  </a:solidFill>
                  <a:latin typeface="Gill Sans MT" pitchFamily="34" charset="0"/>
                </a:defRPr>
              </a:lvl7pPr>
              <a:lvl8pPr marL="3429000" indent="-228600" eaLnBrk="0" fontAlgn="base" hangingPunct="0">
                <a:spcBef>
                  <a:spcPct val="20000"/>
                </a:spcBef>
                <a:spcAft>
                  <a:spcPct val="0"/>
                </a:spcAft>
                <a:buChar char="»"/>
                <a:defRPr sz="2000">
                  <a:solidFill>
                    <a:schemeClr val="tx1"/>
                  </a:solidFill>
                  <a:latin typeface="Gill Sans MT" pitchFamily="34" charset="0"/>
                </a:defRPr>
              </a:lvl8pPr>
              <a:lvl9pPr marL="3886200" indent="-228600" eaLnBrk="0" fontAlgn="base" hangingPunct="0">
                <a:spcBef>
                  <a:spcPct val="20000"/>
                </a:spcBef>
                <a:spcAft>
                  <a:spcPct val="0"/>
                </a:spcAft>
                <a:buChar char="»"/>
                <a:defRPr sz="2000">
                  <a:solidFill>
                    <a:schemeClr val="tx1"/>
                  </a:solidFill>
                  <a:latin typeface="Gill Sans MT" pitchFamily="34" charset="0"/>
                </a:defRPr>
              </a:lvl9pPr>
            </a:lstStyle>
            <a:p>
              <a:pPr algn="ctr" eaLnBrk="1" hangingPunct="1">
                <a:spcBef>
                  <a:spcPct val="0"/>
                </a:spcBef>
                <a:buFontTx/>
                <a:buNone/>
              </a:pPr>
              <a:r>
                <a:rPr lang="en-GB" altLang="en-US" sz="1600">
                  <a:solidFill>
                    <a:srgbClr val="FFFFFF"/>
                  </a:solidFill>
                  <a:latin typeface="Calibri" pitchFamily="34" charset="0"/>
                  <a:cs typeface="Times New Roman" pitchFamily="18" charset="0"/>
                </a:rPr>
                <a:t>Bookings and GP referral</a:t>
              </a:r>
              <a:endParaRPr lang="en-GB" altLang="en-US" sz="1200">
                <a:latin typeface="Times New Roman" pitchFamily="18" charset="0"/>
                <a:cs typeface="Times New Roman" pitchFamily="18" charset="0"/>
              </a:endParaRPr>
            </a:p>
          </p:txBody>
        </p:sp>
        <p:pic>
          <p:nvPicPr>
            <p:cNvPr id="7182" name="Picture 17" descr="CustomerContactTaskba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856038" y="3425825"/>
              <a:ext cx="1870075"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3" name="Rounded Rectangle 18"/>
            <p:cNvSpPr>
              <a:spLocks noChangeArrowheads="1"/>
            </p:cNvSpPr>
            <p:nvPr/>
          </p:nvSpPr>
          <p:spPr bwMode="auto">
            <a:xfrm>
              <a:off x="3830638" y="4510088"/>
              <a:ext cx="1919287" cy="752475"/>
            </a:xfrm>
            <a:prstGeom prst="roundRect">
              <a:avLst>
                <a:gd name="adj" fmla="val 16667"/>
              </a:avLst>
            </a:prstGeom>
            <a:gradFill rotWithShape="1">
              <a:gsLst>
                <a:gs pos="0">
                  <a:srgbClr val="CB6C1D"/>
                </a:gs>
                <a:gs pos="80000">
                  <a:srgbClr val="FF8F2A"/>
                </a:gs>
                <a:gs pos="100000">
                  <a:srgbClr val="FF8F26"/>
                </a:gs>
              </a:gsLst>
              <a:lin ang="16200000"/>
            </a:gradFill>
            <a:ln>
              <a:noFill/>
            </a:ln>
            <a:effectLst>
              <a:outerShdw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spcBef>
                  <a:spcPct val="20000"/>
                </a:spcBef>
                <a:buChar char="•"/>
                <a:defRPr sz="3200">
                  <a:solidFill>
                    <a:schemeClr val="tx1"/>
                  </a:solidFill>
                  <a:latin typeface="Gill Sans MT" pitchFamily="34" charset="0"/>
                </a:defRPr>
              </a:lvl1pPr>
              <a:lvl2pPr marL="742950" indent="-285750" eaLnBrk="0" hangingPunct="0">
                <a:spcBef>
                  <a:spcPct val="20000"/>
                </a:spcBef>
                <a:buChar char="–"/>
                <a:defRPr sz="2800">
                  <a:solidFill>
                    <a:schemeClr val="tx1"/>
                  </a:solidFill>
                  <a:latin typeface="Gill Sans MT" pitchFamily="34" charset="0"/>
                </a:defRPr>
              </a:lvl2pPr>
              <a:lvl3pPr marL="1143000" indent="-228600" eaLnBrk="0" hangingPunct="0">
                <a:spcBef>
                  <a:spcPct val="20000"/>
                </a:spcBef>
                <a:buChar char="•"/>
                <a:defRPr sz="2400">
                  <a:solidFill>
                    <a:schemeClr val="tx1"/>
                  </a:solidFill>
                  <a:latin typeface="Gill Sans MT" pitchFamily="34" charset="0"/>
                </a:defRPr>
              </a:lvl3pPr>
              <a:lvl4pPr marL="1600200" indent="-228600" eaLnBrk="0" hangingPunct="0">
                <a:spcBef>
                  <a:spcPct val="20000"/>
                </a:spcBef>
                <a:buChar char="–"/>
                <a:defRPr sz="2000">
                  <a:solidFill>
                    <a:schemeClr val="tx1"/>
                  </a:solidFill>
                  <a:latin typeface="Gill Sans MT" pitchFamily="34" charset="0"/>
                </a:defRPr>
              </a:lvl4pPr>
              <a:lvl5pPr marL="2057400" indent="-228600" eaLnBrk="0" hangingPunct="0">
                <a:spcBef>
                  <a:spcPct val="20000"/>
                </a:spcBef>
                <a:buChar char="»"/>
                <a:defRPr sz="2000">
                  <a:solidFill>
                    <a:schemeClr val="tx1"/>
                  </a:solidFill>
                  <a:latin typeface="Gill Sans MT" pitchFamily="34" charset="0"/>
                </a:defRPr>
              </a:lvl5pPr>
              <a:lvl6pPr marL="2514600" indent="-228600" eaLnBrk="0" fontAlgn="base" hangingPunct="0">
                <a:spcBef>
                  <a:spcPct val="20000"/>
                </a:spcBef>
                <a:spcAft>
                  <a:spcPct val="0"/>
                </a:spcAft>
                <a:buChar char="»"/>
                <a:defRPr sz="2000">
                  <a:solidFill>
                    <a:schemeClr val="tx1"/>
                  </a:solidFill>
                  <a:latin typeface="Gill Sans MT" pitchFamily="34" charset="0"/>
                </a:defRPr>
              </a:lvl6pPr>
              <a:lvl7pPr marL="2971800" indent="-228600" eaLnBrk="0" fontAlgn="base" hangingPunct="0">
                <a:spcBef>
                  <a:spcPct val="20000"/>
                </a:spcBef>
                <a:spcAft>
                  <a:spcPct val="0"/>
                </a:spcAft>
                <a:buChar char="»"/>
                <a:defRPr sz="2000">
                  <a:solidFill>
                    <a:schemeClr val="tx1"/>
                  </a:solidFill>
                  <a:latin typeface="Gill Sans MT" pitchFamily="34" charset="0"/>
                </a:defRPr>
              </a:lvl7pPr>
              <a:lvl8pPr marL="3429000" indent="-228600" eaLnBrk="0" fontAlgn="base" hangingPunct="0">
                <a:spcBef>
                  <a:spcPct val="20000"/>
                </a:spcBef>
                <a:spcAft>
                  <a:spcPct val="0"/>
                </a:spcAft>
                <a:buChar char="»"/>
                <a:defRPr sz="2000">
                  <a:solidFill>
                    <a:schemeClr val="tx1"/>
                  </a:solidFill>
                  <a:latin typeface="Gill Sans MT" pitchFamily="34" charset="0"/>
                </a:defRPr>
              </a:lvl8pPr>
              <a:lvl9pPr marL="3886200" indent="-228600" eaLnBrk="0" fontAlgn="base" hangingPunct="0">
                <a:spcBef>
                  <a:spcPct val="20000"/>
                </a:spcBef>
                <a:spcAft>
                  <a:spcPct val="0"/>
                </a:spcAft>
                <a:buChar char="»"/>
                <a:defRPr sz="2000">
                  <a:solidFill>
                    <a:schemeClr val="tx1"/>
                  </a:solidFill>
                  <a:latin typeface="Gill Sans MT" pitchFamily="34" charset="0"/>
                </a:defRPr>
              </a:lvl9pPr>
            </a:lstStyle>
            <a:p>
              <a:pPr algn="ctr" eaLnBrk="1" hangingPunct="1">
                <a:spcBef>
                  <a:spcPct val="0"/>
                </a:spcBef>
                <a:buFontTx/>
                <a:buNone/>
              </a:pPr>
              <a:r>
                <a:rPr lang="en-GB" altLang="en-US" sz="1600">
                  <a:solidFill>
                    <a:srgbClr val="FFFFFF"/>
                  </a:solidFill>
                  <a:latin typeface="Calibri" pitchFamily="34" charset="0"/>
                  <a:cs typeface="Times New Roman" pitchFamily="18" charset="0"/>
                </a:rPr>
                <a:t>Customer Contact Bar</a:t>
              </a:r>
              <a:endParaRPr lang="en-GB" altLang="en-US" sz="1200">
                <a:latin typeface="Times New Roman" pitchFamily="18" charset="0"/>
                <a:cs typeface="Times New Roman" pitchFamily="18" charset="0"/>
              </a:endParaRPr>
            </a:p>
          </p:txBody>
        </p:sp>
        <p:pic>
          <p:nvPicPr>
            <p:cNvPr id="7184" name="Picture 23" descr="surecard"/>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038975" y="3381375"/>
              <a:ext cx="1808163"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5" name="Rounded Rectangle 24"/>
            <p:cNvSpPr>
              <a:spLocks noChangeArrowheads="1"/>
            </p:cNvSpPr>
            <p:nvPr/>
          </p:nvSpPr>
          <p:spPr bwMode="auto">
            <a:xfrm>
              <a:off x="6977063" y="4586288"/>
              <a:ext cx="1917700" cy="763587"/>
            </a:xfrm>
            <a:prstGeom prst="roundRect">
              <a:avLst>
                <a:gd name="adj" fmla="val 16667"/>
              </a:avLst>
            </a:prstGeom>
            <a:gradFill rotWithShape="1">
              <a:gsLst>
                <a:gs pos="0">
                  <a:srgbClr val="2C5D98"/>
                </a:gs>
                <a:gs pos="80000">
                  <a:srgbClr val="3C7BC7"/>
                </a:gs>
                <a:gs pos="100000">
                  <a:srgbClr val="3A7CCB"/>
                </a:gs>
              </a:gsLst>
              <a:lin ang="16200000"/>
            </a:gradFill>
            <a:ln>
              <a:noFill/>
            </a:ln>
            <a:effectLst>
              <a:outerShdw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spcBef>
                  <a:spcPct val="20000"/>
                </a:spcBef>
                <a:buChar char="•"/>
                <a:defRPr sz="3200">
                  <a:solidFill>
                    <a:schemeClr val="tx1"/>
                  </a:solidFill>
                  <a:latin typeface="Gill Sans MT" pitchFamily="34" charset="0"/>
                </a:defRPr>
              </a:lvl1pPr>
              <a:lvl2pPr marL="742950" indent="-285750" eaLnBrk="0" hangingPunct="0">
                <a:spcBef>
                  <a:spcPct val="20000"/>
                </a:spcBef>
                <a:buChar char="–"/>
                <a:defRPr sz="2800">
                  <a:solidFill>
                    <a:schemeClr val="tx1"/>
                  </a:solidFill>
                  <a:latin typeface="Gill Sans MT" pitchFamily="34" charset="0"/>
                </a:defRPr>
              </a:lvl2pPr>
              <a:lvl3pPr marL="1143000" indent="-228600" eaLnBrk="0" hangingPunct="0">
                <a:spcBef>
                  <a:spcPct val="20000"/>
                </a:spcBef>
                <a:buChar char="•"/>
                <a:defRPr sz="2400">
                  <a:solidFill>
                    <a:schemeClr val="tx1"/>
                  </a:solidFill>
                  <a:latin typeface="Gill Sans MT" pitchFamily="34" charset="0"/>
                </a:defRPr>
              </a:lvl3pPr>
              <a:lvl4pPr marL="1600200" indent="-228600" eaLnBrk="0" hangingPunct="0">
                <a:spcBef>
                  <a:spcPct val="20000"/>
                </a:spcBef>
                <a:buChar char="–"/>
                <a:defRPr sz="2000">
                  <a:solidFill>
                    <a:schemeClr val="tx1"/>
                  </a:solidFill>
                  <a:latin typeface="Gill Sans MT" pitchFamily="34" charset="0"/>
                </a:defRPr>
              </a:lvl4pPr>
              <a:lvl5pPr marL="2057400" indent="-228600" eaLnBrk="0" hangingPunct="0">
                <a:spcBef>
                  <a:spcPct val="20000"/>
                </a:spcBef>
                <a:buChar char="»"/>
                <a:defRPr sz="2000">
                  <a:solidFill>
                    <a:schemeClr val="tx1"/>
                  </a:solidFill>
                  <a:latin typeface="Gill Sans MT" pitchFamily="34" charset="0"/>
                </a:defRPr>
              </a:lvl5pPr>
              <a:lvl6pPr marL="2514600" indent="-228600" eaLnBrk="0" fontAlgn="base" hangingPunct="0">
                <a:spcBef>
                  <a:spcPct val="20000"/>
                </a:spcBef>
                <a:spcAft>
                  <a:spcPct val="0"/>
                </a:spcAft>
                <a:buChar char="»"/>
                <a:defRPr sz="2000">
                  <a:solidFill>
                    <a:schemeClr val="tx1"/>
                  </a:solidFill>
                  <a:latin typeface="Gill Sans MT" pitchFamily="34" charset="0"/>
                </a:defRPr>
              </a:lvl6pPr>
              <a:lvl7pPr marL="2971800" indent="-228600" eaLnBrk="0" fontAlgn="base" hangingPunct="0">
                <a:spcBef>
                  <a:spcPct val="20000"/>
                </a:spcBef>
                <a:spcAft>
                  <a:spcPct val="0"/>
                </a:spcAft>
                <a:buChar char="»"/>
                <a:defRPr sz="2000">
                  <a:solidFill>
                    <a:schemeClr val="tx1"/>
                  </a:solidFill>
                  <a:latin typeface="Gill Sans MT" pitchFamily="34" charset="0"/>
                </a:defRPr>
              </a:lvl7pPr>
              <a:lvl8pPr marL="3429000" indent="-228600" eaLnBrk="0" fontAlgn="base" hangingPunct="0">
                <a:spcBef>
                  <a:spcPct val="20000"/>
                </a:spcBef>
                <a:spcAft>
                  <a:spcPct val="0"/>
                </a:spcAft>
                <a:buChar char="»"/>
                <a:defRPr sz="2000">
                  <a:solidFill>
                    <a:schemeClr val="tx1"/>
                  </a:solidFill>
                  <a:latin typeface="Gill Sans MT" pitchFamily="34" charset="0"/>
                </a:defRPr>
              </a:lvl8pPr>
              <a:lvl9pPr marL="3886200" indent="-228600" eaLnBrk="0" fontAlgn="base" hangingPunct="0">
                <a:spcBef>
                  <a:spcPct val="20000"/>
                </a:spcBef>
                <a:spcAft>
                  <a:spcPct val="0"/>
                </a:spcAft>
                <a:buChar char="»"/>
                <a:defRPr sz="2000">
                  <a:solidFill>
                    <a:schemeClr val="tx1"/>
                  </a:solidFill>
                  <a:latin typeface="Gill Sans MT" pitchFamily="34" charset="0"/>
                </a:defRPr>
              </a:lvl9pPr>
            </a:lstStyle>
            <a:p>
              <a:pPr algn="ctr" eaLnBrk="1" hangingPunct="1">
                <a:spcBef>
                  <a:spcPct val="0"/>
                </a:spcBef>
                <a:buFontTx/>
                <a:buNone/>
              </a:pPr>
              <a:r>
                <a:rPr lang="en-GB" altLang="en-US" sz="1600">
                  <a:solidFill>
                    <a:srgbClr val="FFFFFF"/>
                  </a:solidFill>
                  <a:latin typeface="Calibri" pitchFamily="34" charset="0"/>
                  <a:cs typeface="Times New Roman" pitchFamily="18" charset="0"/>
                </a:rPr>
                <a:t>Customer</a:t>
              </a:r>
              <a:endParaRPr lang="en-GB" altLang="en-US" sz="1200">
                <a:latin typeface="Times New Roman" pitchFamily="18" charset="0"/>
                <a:cs typeface="Times New Roman" pitchFamily="18" charset="0"/>
              </a:endParaRPr>
            </a:p>
            <a:p>
              <a:pPr algn="ctr" eaLnBrk="1" hangingPunct="1">
                <a:spcBef>
                  <a:spcPct val="0"/>
                </a:spcBef>
                <a:buFontTx/>
                <a:buNone/>
              </a:pPr>
              <a:r>
                <a:rPr lang="en-GB" altLang="en-US" sz="1600">
                  <a:solidFill>
                    <a:srgbClr val="FFFFFF"/>
                  </a:solidFill>
                  <a:latin typeface="Calibri" pitchFamily="34" charset="0"/>
                  <a:cs typeface="Times New Roman" pitchFamily="18" charset="0"/>
                </a:rPr>
                <a:t>Information</a:t>
              </a:r>
              <a:endParaRPr lang="en-GB" altLang="en-US" sz="1200">
                <a:latin typeface="Times New Roman" pitchFamily="18" charset="0"/>
                <a:cs typeface="Times New Roman" pitchFamily="18" charset="0"/>
              </a:endParaRPr>
            </a:p>
          </p:txBody>
        </p:sp>
      </p:grpSp>
      <p:sp>
        <p:nvSpPr>
          <p:cNvPr id="7172" name="TextBox 6"/>
          <p:cNvSpPr txBox="1">
            <a:spLocks noChangeArrowheads="1"/>
          </p:cNvSpPr>
          <p:nvPr/>
        </p:nvSpPr>
        <p:spPr bwMode="auto">
          <a:xfrm>
            <a:off x="108330" y="813287"/>
            <a:ext cx="866929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Gill Sans MT" pitchFamily="34" charset="0"/>
              </a:defRPr>
            </a:lvl1pPr>
            <a:lvl2pPr marL="742950" indent="-285750" eaLnBrk="0" hangingPunct="0">
              <a:spcBef>
                <a:spcPct val="20000"/>
              </a:spcBef>
              <a:buChar char="–"/>
              <a:defRPr sz="2800">
                <a:solidFill>
                  <a:schemeClr val="tx1"/>
                </a:solidFill>
                <a:latin typeface="Gill Sans MT" pitchFamily="34" charset="0"/>
              </a:defRPr>
            </a:lvl2pPr>
            <a:lvl3pPr marL="1143000" indent="-228600" eaLnBrk="0" hangingPunct="0">
              <a:spcBef>
                <a:spcPct val="20000"/>
              </a:spcBef>
              <a:buChar char="•"/>
              <a:defRPr sz="2400">
                <a:solidFill>
                  <a:schemeClr val="tx1"/>
                </a:solidFill>
                <a:latin typeface="Gill Sans MT" pitchFamily="34" charset="0"/>
              </a:defRPr>
            </a:lvl3pPr>
            <a:lvl4pPr marL="1600200" indent="-228600" eaLnBrk="0" hangingPunct="0">
              <a:spcBef>
                <a:spcPct val="20000"/>
              </a:spcBef>
              <a:buChar char="–"/>
              <a:defRPr sz="2000">
                <a:solidFill>
                  <a:schemeClr val="tx1"/>
                </a:solidFill>
                <a:latin typeface="Gill Sans MT" pitchFamily="34" charset="0"/>
              </a:defRPr>
            </a:lvl4pPr>
            <a:lvl5pPr marL="2057400" indent="-228600" eaLnBrk="0" hangingPunct="0">
              <a:spcBef>
                <a:spcPct val="20000"/>
              </a:spcBef>
              <a:buChar char="»"/>
              <a:defRPr sz="2000">
                <a:solidFill>
                  <a:schemeClr val="tx1"/>
                </a:solidFill>
                <a:latin typeface="Gill Sans MT" pitchFamily="34" charset="0"/>
              </a:defRPr>
            </a:lvl5pPr>
            <a:lvl6pPr marL="2514600" indent="-228600" eaLnBrk="0" fontAlgn="base" hangingPunct="0">
              <a:spcBef>
                <a:spcPct val="20000"/>
              </a:spcBef>
              <a:spcAft>
                <a:spcPct val="0"/>
              </a:spcAft>
              <a:buChar char="»"/>
              <a:defRPr sz="2000">
                <a:solidFill>
                  <a:schemeClr val="tx1"/>
                </a:solidFill>
                <a:latin typeface="Gill Sans MT" pitchFamily="34" charset="0"/>
              </a:defRPr>
            </a:lvl6pPr>
            <a:lvl7pPr marL="2971800" indent="-228600" eaLnBrk="0" fontAlgn="base" hangingPunct="0">
              <a:spcBef>
                <a:spcPct val="20000"/>
              </a:spcBef>
              <a:spcAft>
                <a:spcPct val="0"/>
              </a:spcAft>
              <a:buChar char="»"/>
              <a:defRPr sz="2000">
                <a:solidFill>
                  <a:schemeClr val="tx1"/>
                </a:solidFill>
                <a:latin typeface="Gill Sans MT" pitchFamily="34" charset="0"/>
              </a:defRPr>
            </a:lvl7pPr>
            <a:lvl8pPr marL="3429000" indent="-228600" eaLnBrk="0" fontAlgn="base" hangingPunct="0">
              <a:spcBef>
                <a:spcPct val="20000"/>
              </a:spcBef>
              <a:spcAft>
                <a:spcPct val="0"/>
              </a:spcAft>
              <a:buChar char="»"/>
              <a:defRPr sz="2000">
                <a:solidFill>
                  <a:schemeClr val="tx1"/>
                </a:solidFill>
                <a:latin typeface="Gill Sans MT" pitchFamily="34" charset="0"/>
              </a:defRPr>
            </a:lvl8pPr>
            <a:lvl9pPr marL="3886200" indent="-228600" eaLnBrk="0" fontAlgn="base" hangingPunct="0">
              <a:spcBef>
                <a:spcPct val="20000"/>
              </a:spcBef>
              <a:spcAft>
                <a:spcPct val="0"/>
              </a:spcAft>
              <a:buChar char="»"/>
              <a:defRPr sz="2000">
                <a:solidFill>
                  <a:schemeClr val="tx1"/>
                </a:solidFill>
                <a:latin typeface="Gill Sans MT" pitchFamily="34" charset="0"/>
              </a:defRPr>
            </a:lvl9pPr>
          </a:lstStyle>
          <a:p>
            <a:pPr eaLnBrk="1" hangingPunct="1">
              <a:spcBef>
                <a:spcPct val="0"/>
              </a:spcBef>
              <a:buFontTx/>
              <a:buNone/>
            </a:pPr>
            <a:r>
              <a:rPr lang="en-GB" altLang="en-US" sz="3000" b="1" dirty="0">
                <a:latin typeface="Calibri" pitchFamily="34" charset="0"/>
              </a:rPr>
              <a:t>Walking the journey through –performance managed</a:t>
            </a:r>
          </a:p>
        </p:txBody>
      </p:sp>
      <p:sp>
        <p:nvSpPr>
          <p:cNvPr id="7173" name="TextBox 1"/>
          <p:cNvSpPr txBox="1">
            <a:spLocks noChangeArrowheads="1"/>
          </p:cNvSpPr>
          <p:nvPr/>
        </p:nvSpPr>
        <p:spPr bwMode="auto">
          <a:xfrm>
            <a:off x="265539" y="1748135"/>
            <a:ext cx="45318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Gill Sans MT" pitchFamily="34" charset="0"/>
              </a:defRPr>
            </a:lvl1pPr>
            <a:lvl2pPr marL="742950" indent="-285750" eaLnBrk="0" hangingPunct="0">
              <a:spcBef>
                <a:spcPct val="20000"/>
              </a:spcBef>
              <a:buChar char="–"/>
              <a:defRPr sz="2800">
                <a:solidFill>
                  <a:schemeClr val="tx1"/>
                </a:solidFill>
                <a:latin typeface="Gill Sans MT" pitchFamily="34" charset="0"/>
              </a:defRPr>
            </a:lvl2pPr>
            <a:lvl3pPr marL="1143000" indent="-228600" eaLnBrk="0" hangingPunct="0">
              <a:spcBef>
                <a:spcPct val="20000"/>
              </a:spcBef>
              <a:buChar char="•"/>
              <a:defRPr sz="2400">
                <a:solidFill>
                  <a:schemeClr val="tx1"/>
                </a:solidFill>
                <a:latin typeface="Gill Sans MT" pitchFamily="34" charset="0"/>
              </a:defRPr>
            </a:lvl3pPr>
            <a:lvl4pPr marL="1600200" indent="-228600" eaLnBrk="0" hangingPunct="0">
              <a:spcBef>
                <a:spcPct val="20000"/>
              </a:spcBef>
              <a:buChar char="–"/>
              <a:defRPr sz="2000">
                <a:solidFill>
                  <a:schemeClr val="tx1"/>
                </a:solidFill>
                <a:latin typeface="Gill Sans MT" pitchFamily="34" charset="0"/>
              </a:defRPr>
            </a:lvl4pPr>
            <a:lvl5pPr marL="2057400" indent="-228600" eaLnBrk="0" hangingPunct="0">
              <a:spcBef>
                <a:spcPct val="20000"/>
              </a:spcBef>
              <a:buChar char="»"/>
              <a:defRPr sz="2000">
                <a:solidFill>
                  <a:schemeClr val="tx1"/>
                </a:solidFill>
                <a:latin typeface="Gill Sans MT" pitchFamily="34" charset="0"/>
              </a:defRPr>
            </a:lvl5pPr>
            <a:lvl6pPr marL="2514600" indent="-228600" eaLnBrk="0" fontAlgn="base" hangingPunct="0">
              <a:spcBef>
                <a:spcPct val="20000"/>
              </a:spcBef>
              <a:spcAft>
                <a:spcPct val="0"/>
              </a:spcAft>
              <a:buChar char="»"/>
              <a:defRPr sz="2000">
                <a:solidFill>
                  <a:schemeClr val="tx1"/>
                </a:solidFill>
                <a:latin typeface="Gill Sans MT" pitchFamily="34" charset="0"/>
              </a:defRPr>
            </a:lvl6pPr>
            <a:lvl7pPr marL="2971800" indent="-228600" eaLnBrk="0" fontAlgn="base" hangingPunct="0">
              <a:spcBef>
                <a:spcPct val="20000"/>
              </a:spcBef>
              <a:spcAft>
                <a:spcPct val="0"/>
              </a:spcAft>
              <a:buChar char="»"/>
              <a:defRPr sz="2000">
                <a:solidFill>
                  <a:schemeClr val="tx1"/>
                </a:solidFill>
                <a:latin typeface="Gill Sans MT" pitchFamily="34" charset="0"/>
              </a:defRPr>
            </a:lvl7pPr>
            <a:lvl8pPr marL="3429000" indent="-228600" eaLnBrk="0" fontAlgn="base" hangingPunct="0">
              <a:spcBef>
                <a:spcPct val="20000"/>
              </a:spcBef>
              <a:spcAft>
                <a:spcPct val="0"/>
              </a:spcAft>
              <a:buChar char="»"/>
              <a:defRPr sz="2000">
                <a:solidFill>
                  <a:schemeClr val="tx1"/>
                </a:solidFill>
                <a:latin typeface="Gill Sans MT" pitchFamily="34" charset="0"/>
              </a:defRPr>
            </a:lvl8pPr>
            <a:lvl9pPr marL="3886200" indent="-228600" eaLnBrk="0" fontAlgn="base" hangingPunct="0">
              <a:spcBef>
                <a:spcPct val="20000"/>
              </a:spcBef>
              <a:spcAft>
                <a:spcPct val="0"/>
              </a:spcAft>
              <a:buChar char="»"/>
              <a:defRPr sz="2000">
                <a:solidFill>
                  <a:schemeClr val="tx1"/>
                </a:solidFill>
                <a:latin typeface="Gill Sans MT" pitchFamily="34" charset="0"/>
              </a:defRPr>
            </a:lvl9pPr>
          </a:lstStyle>
          <a:p>
            <a:pPr eaLnBrk="1" hangingPunct="1">
              <a:spcBef>
                <a:spcPct val="0"/>
              </a:spcBef>
              <a:buFontTx/>
              <a:buNone/>
            </a:pPr>
            <a:r>
              <a:rPr lang="en-GB" altLang="en-US" sz="2400" dirty="0">
                <a:latin typeface="+mn-lt"/>
              </a:rPr>
              <a:t>Andrew’s journey…went like….</a:t>
            </a:r>
          </a:p>
        </p:txBody>
      </p:sp>
      <p:sp>
        <p:nvSpPr>
          <p:cNvPr id="7174" name="TextBox 1"/>
          <p:cNvSpPr txBox="1">
            <a:spLocks noChangeArrowheads="1"/>
          </p:cNvSpPr>
          <p:nvPr/>
        </p:nvSpPr>
        <p:spPr bwMode="auto">
          <a:xfrm>
            <a:off x="84139" y="5467290"/>
            <a:ext cx="88312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Gill Sans MT" pitchFamily="34" charset="0"/>
              </a:defRPr>
            </a:lvl1pPr>
            <a:lvl2pPr marL="742950" indent="-285750" eaLnBrk="0" hangingPunct="0">
              <a:spcBef>
                <a:spcPct val="20000"/>
              </a:spcBef>
              <a:buChar char="–"/>
              <a:defRPr sz="2800">
                <a:solidFill>
                  <a:schemeClr val="tx1"/>
                </a:solidFill>
                <a:latin typeface="Gill Sans MT" pitchFamily="34" charset="0"/>
              </a:defRPr>
            </a:lvl2pPr>
            <a:lvl3pPr marL="1143000" indent="-228600" eaLnBrk="0" hangingPunct="0">
              <a:spcBef>
                <a:spcPct val="20000"/>
              </a:spcBef>
              <a:buChar char="•"/>
              <a:defRPr sz="2400">
                <a:solidFill>
                  <a:schemeClr val="tx1"/>
                </a:solidFill>
                <a:latin typeface="Gill Sans MT" pitchFamily="34" charset="0"/>
              </a:defRPr>
            </a:lvl3pPr>
            <a:lvl4pPr marL="1600200" indent="-228600" eaLnBrk="0" hangingPunct="0">
              <a:spcBef>
                <a:spcPct val="20000"/>
              </a:spcBef>
              <a:buChar char="–"/>
              <a:defRPr sz="2000">
                <a:solidFill>
                  <a:schemeClr val="tx1"/>
                </a:solidFill>
                <a:latin typeface="Gill Sans MT" pitchFamily="34" charset="0"/>
              </a:defRPr>
            </a:lvl4pPr>
            <a:lvl5pPr marL="2057400" indent="-228600" eaLnBrk="0" hangingPunct="0">
              <a:spcBef>
                <a:spcPct val="20000"/>
              </a:spcBef>
              <a:buChar char="»"/>
              <a:defRPr sz="2000">
                <a:solidFill>
                  <a:schemeClr val="tx1"/>
                </a:solidFill>
                <a:latin typeface="Gill Sans MT" pitchFamily="34" charset="0"/>
              </a:defRPr>
            </a:lvl5pPr>
            <a:lvl6pPr marL="2514600" indent="-228600" eaLnBrk="0" fontAlgn="base" hangingPunct="0">
              <a:spcBef>
                <a:spcPct val="20000"/>
              </a:spcBef>
              <a:spcAft>
                <a:spcPct val="0"/>
              </a:spcAft>
              <a:buChar char="»"/>
              <a:defRPr sz="2000">
                <a:solidFill>
                  <a:schemeClr val="tx1"/>
                </a:solidFill>
                <a:latin typeface="Gill Sans MT" pitchFamily="34" charset="0"/>
              </a:defRPr>
            </a:lvl6pPr>
            <a:lvl7pPr marL="2971800" indent="-228600" eaLnBrk="0" fontAlgn="base" hangingPunct="0">
              <a:spcBef>
                <a:spcPct val="20000"/>
              </a:spcBef>
              <a:spcAft>
                <a:spcPct val="0"/>
              </a:spcAft>
              <a:buChar char="»"/>
              <a:defRPr sz="2000">
                <a:solidFill>
                  <a:schemeClr val="tx1"/>
                </a:solidFill>
                <a:latin typeface="Gill Sans MT" pitchFamily="34" charset="0"/>
              </a:defRPr>
            </a:lvl7pPr>
            <a:lvl8pPr marL="3429000" indent="-228600" eaLnBrk="0" fontAlgn="base" hangingPunct="0">
              <a:spcBef>
                <a:spcPct val="20000"/>
              </a:spcBef>
              <a:spcAft>
                <a:spcPct val="0"/>
              </a:spcAft>
              <a:buChar char="»"/>
              <a:defRPr sz="2000">
                <a:solidFill>
                  <a:schemeClr val="tx1"/>
                </a:solidFill>
                <a:latin typeface="Gill Sans MT" pitchFamily="34" charset="0"/>
              </a:defRPr>
            </a:lvl8pPr>
            <a:lvl9pPr marL="3886200" indent="-228600" eaLnBrk="0" fontAlgn="base" hangingPunct="0">
              <a:spcBef>
                <a:spcPct val="20000"/>
              </a:spcBef>
              <a:spcAft>
                <a:spcPct val="0"/>
              </a:spcAft>
              <a:buChar char="»"/>
              <a:defRPr sz="2000">
                <a:solidFill>
                  <a:schemeClr val="tx1"/>
                </a:solidFill>
                <a:latin typeface="Gill Sans MT" pitchFamily="34" charset="0"/>
              </a:defRPr>
            </a:lvl9pPr>
          </a:lstStyle>
          <a:p>
            <a:pPr eaLnBrk="1" hangingPunct="1">
              <a:spcBef>
                <a:spcPct val="0"/>
              </a:spcBef>
              <a:buFontTx/>
              <a:buNone/>
            </a:pPr>
            <a:r>
              <a:rPr lang="en-GB" altLang="en-US" sz="2000" dirty="0">
                <a:latin typeface="+mn-lt"/>
              </a:rPr>
              <a:t>Capturing information at every opportunity and using it to personalise the service</a:t>
            </a:r>
          </a:p>
        </p:txBody>
      </p:sp>
    </p:spTree>
    <p:extLst>
      <p:ext uri="{BB962C8B-B14F-4D97-AF65-F5344CB8AC3E}">
        <p14:creationId xmlns:p14="http://schemas.microsoft.com/office/powerpoint/2010/main" val="17853594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C:\Users\mdssln\AppData\Local\Microsoft\Windows\Temporary Internet Files\Content.IE5\MGWTA527\MC910216992[1].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8600" y="2057400"/>
            <a:ext cx="2924175"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1"/>
          <p:cNvSpPr>
            <a:spLocks noChangeArrowheads="1"/>
          </p:cNvSpPr>
          <p:nvPr/>
        </p:nvSpPr>
        <p:spPr bwMode="auto">
          <a:xfrm>
            <a:off x="3465513" y="3519487"/>
            <a:ext cx="514032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Gill Sans MT" pitchFamily="34" charset="0"/>
              </a:defRPr>
            </a:lvl1pPr>
            <a:lvl2pPr marL="742950" indent="-285750" eaLnBrk="0" hangingPunct="0">
              <a:spcBef>
                <a:spcPct val="20000"/>
              </a:spcBef>
              <a:buChar char="–"/>
              <a:defRPr sz="2800">
                <a:solidFill>
                  <a:schemeClr val="tx1"/>
                </a:solidFill>
                <a:latin typeface="Gill Sans MT" pitchFamily="34" charset="0"/>
              </a:defRPr>
            </a:lvl2pPr>
            <a:lvl3pPr marL="1143000" indent="-228600" eaLnBrk="0" hangingPunct="0">
              <a:spcBef>
                <a:spcPct val="20000"/>
              </a:spcBef>
              <a:buChar char="•"/>
              <a:defRPr sz="2400">
                <a:solidFill>
                  <a:schemeClr val="tx1"/>
                </a:solidFill>
                <a:latin typeface="Gill Sans MT" pitchFamily="34" charset="0"/>
              </a:defRPr>
            </a:lvl3pPr>
            <a:lvl4pPr marL="1600200" indent="-228600" eaLnBrk="0" hangingPunct="0">
              <a:spcBef>
                <a:spcPct val="20000"/>
              </a:spcBef>
              <a:buChar char="–"/>
              <a:defRPr sz="2000">
                <a:solidFill>
                  <a:schemeClr val="tx1"/>
                </a:solidFill>
                <a:latin typeface="Gill Sans MT" pitchFamily="34" charset="0"/>
              </a:defRPr>
            </a:lvl4pPr>
            <a:lvl5pPr marL="2057400" indent="-228600" eaLnBrk="0" hangingPunct="0">
              <a:spcBef>
                <a:spcPct val="20000"/>
              </a:spcBef>
              <a:buChar char="»"/>
              <a:defRPr sz="2000">
                <a:solidFill>
                  <a:schemeClr val="tx1"/>
                </a:solidFill>
                <a:latin typeface="Gill Sans MT" pitchFamily="34" charset="0"/>
              </a:defRPr>
            </a:lvl5pPr>
            <a:lvl6pPr marL="2514600" indent="-228600" eaLnBrk="0" fontAlgn="base" hangingPunct="0">
              <a:spcBef>
                <a:spcPct val="20000"/>
              </a:spcBef>
              <a:spcAft>
                <a:spcPct val="0"/>
              </a:spcAft>
              <a:buChar char="»"/>
              <a:defRPr sz="2000">
                <a:solidFill>
                  <a:schemeClr val="tx1"/>
                </a:solidFill>
                <a:latin typeface="Gill Sans MT" pitchFamily="34" charset="0"/>
              </a:defRPr>
            </a:lvl6pPr>
            <a:lvl7pPr marL="2971800" indent="-228600" eaLnBrk="0" fontAlgn="base" hangingPunct="0">
              <a:spcBef>
                <a:spcPct val="20000"/>
              </a:spcBef>
              <a:spcAft>
                <a:spcPct val="0"/>
              </a:spcAft>
              <a:buChar char="»"/>
              <a:defRPr sz="2000">
                <a:solidFill>
                  <a:schemeClr val="tx1"/>
                </a:solidFill>
                <a:latin typeface="Gill Sans MT" pitchFamily="34" charset="0"/>
              </a:defRPr>
            </a:lvl7pPr>
            <a:lvl8pPr marL="3429000" indent="-228600" eaLnBrk="0" fontAlgn="base" hangingPunct="0">
              <a:spcBef>
                <a:spcPct val="20000"/>
              </a:spcBef>
              <a:spcAft>
                <a:spcPct val="0"/>
              </a:spcAft>
              <a:buChar char="»"/>
              <a:defRPr sz="2000">
                <a:solidFill>
                  <a:schemeClr val="tx1"/>
                </a:solidFill>
                <a:latin typeface="Gill Sans MT" pitchFamily="34" charset="0"/>
              </a:defRPr>
            </a:lvl8pPr>
            <a:lvl9pPr marL="3886200" indent="-228600" eaLnBrk="0" fontAlgn="base" hangingPunct="0">
              <a:spcBef>
                <a:spcPct val="20000"/>
              </a:spcBef>
              <a:spcAft>
                <a:spcPct val="0"/>
              </a:spcAft>
              <a:buChar char="»"/>
              <a:defRPr sz="2000">
                <a:solidFill>
                  <a:schemeClr val="tx1"/>
                </a:solidFill>
                <a:latin typeface="Gill Sans MT" pitchFamily="34" charset="0"/>
              </a:defRPr>
            </a:lvl9pPr>
          </a:lstStyle>
          <a:p>
            <a:pPr eaLnBrk="1" hangingPunct="1">
              <a:spcBef>
                <a:spcPct val="0"/>
              </a:spcBef>
              <a:buFontTx/>
              <a:buNone/>
            </a:pPr>
            <a:r>
              <a:rPr lang="en-GB" altLang="en-US" sz="2400" dirty="0">
                <a:latin typeface="Calibri" pitchFamily="34" charset="0"/>
              </a:rPr>
              <a:t>Target </a:t>
            </a:r>
            <a:r>
              <a:rPr lang="en-GB" altLang="en-US" sz="2400" dirty="0" smtClean="0">
                <a:latin typeface="Calibri" pitchFamily="34" charset="0"/>
              </a:rPr>
              <a:t>question </a:t>
            </a:r>
            <a:r>
              <a:rPr lang="en-GB" altLang="en-US" sz="2400" dirty="0">
                <a:latin typeface="Calibri" pitchFamily="34" charset="0"/>
              </a:rPr>
              <a:t>and Audience for focus</a:t>
            </a:r>
          </a:p>
          <a:p>
            <a:pPr eaLnBrk="1" hangingPunct="1">
              <a:spcBef>
                <a:spcPct val="0"/>
              </a:spcBef>
              <a:buFontTx/>
              <a:buNone/>
            </a:pPr>
            <a:endParaRPr lang="en-GB" altLang="en-US" sz="2400" dirty="0">
              <a:latin typeface="Calibri" pitchFamily="34" charset="0"/>
            </a:endParaRPr>
          </a:p>
          <a:p>
            <a:pPr eaLnBrk="1" hangingPunct="1">
              <a:spcBef>
                <a:spcPct val="0"/>
              </a:spcBef>
              <a:buFontTx/>
              <a:buNone/>
            </a:pPr>
            <a:r>
              <a:rPr lang="en-GB" altLang="en-US" sz="2400" b="1" dirty="0">
                <a:latin typeface="Calibri" pitchFamily="34" charset="0"/>
              </a:rPr>
              <a:t>Does the promotion of physical activity through leisure centre based activities for adults aged between 50 and 60 years of age reduce their healthcare costs?</a:t>
            </a:r>
          </a:p>
        </p:txBody>
      </p:sp>
      <p:sp>
        <p:nvSpPr>
          <p:cNvPr id="12292" name="TextBox 3"/>
          <p:cNvSpPr txBox="1">
            <a:spLocks noChangeArrowheads="1"/>
          </p:cNvSpPr>
          <p:nvPr/>
        </p:nvSpPr>
        <p:spPr bwMode="auto">
          <a:xfrm>
            <a:off x="3465513" y="1909763"/>
            <a:ext cx="55435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Gill Sans MT" pitchFamily="34" charset="0"/>
              </a:defRPr>
            </a:lvl1pPr>
            <a:lvl2pPr marL="742950" indent="-285750" eaLnBrk="0" hangingPunct="0">
              <a:spcBef>
                <a:spcPct val="20000"/>
              </a:spcBef>
              <a:buChar char="–"/>
              <a:defRPr sz="2800">
                <a:solidFill>
                  <a:schemeClr val="tx1"/>
                </a:solidFill>
                <a:latin typeface="Gill Sans MT" pitchFamily="34" charset="0"/>
              </a:defRPr>
            </a:lvl2pPr>
            <a:lvl3pPr marL="1143000" indent="-228600" eaLnBrk="0" hangingPunct="0">
              <a:spcBef>
                <a:spcPct val="20000"/>
              </a:spcBef>
              <a:buChar char="•"/>
              <a:defRPr sz="2400">
                <a:solidFill>
                  <a:schemeClr val="tx1"/>
                </a:solidFill>
                <a:latin typeface="Gill Sans MT" pitchFamily="34" charset="0"/>
              </a:defRPr>
            </a:lvl3pPr>
            <a:lvl4pPr marL="1600200" indent="-228600" eaLnBrk="0" hangingPunct="0">
              <a:spcBef>
                <a:spcPct val="20000"/>
              </a:spcBef>
              <a:buChar char="–"/>
              <a:defRPr sz="2000">
                <a:solidFill>
                  <a:schemeClr val="tx1"/>
                </a:solidFill>
                <a:latin typeface="Gill Sans MT" pitchFamily="34" charset="0"/>
              </a:defRPr>
            </a:lvl4pPr>
            <a:lvl5pPr marL="2057400" indent="-228600" eaLnBrk="0" hangingPunct="0">
              <a:spcBef>
                <a:spcPct val="20000"/>
              </a:spcBef>
              <a:buChar char="»"/>
              <a:defRPr sz="2000">
                <a:solidFill>
                  <a:schemeClr val="tx1"/>
                </a:solidFill>
                <a:latin typeface="Gill Sans MT" pitchFamily="34" charset="0"/>
              </a:defRPr>
            </a:lvl5pPr>
            <a:lvl6pPr marL="2514600" indent="-228600" eaLnBrk="0" fontAlgn="base" hangingPunct="0">
              <a:spcBef>
                <a:spcPct val="20000"/>
              </a:spcBef>
              <a:spcAft>
                <a:spcPct val="0"/>
              </a:spcAft>
              <a:buChar char="»"/>
              <a:defRPr sz="2000">
                <a:solidFill>
                  <a:schemeClr val="tx1"/>
                </a:solidFill>
                <a:latin typeface="Gill Sans MT" pitchFamily="34" charset="0"/>
              </a:defRPr>
            </a:lvl6pPr>
            <a:lvl7pPr marL="2971800" indent="-228600" eaLnBrk="0" fontAlgn="base" hangingPunct="0">
              <a:spcBef>
                <a:spcPct val="20000"/>
              </a:spcBef>
              <a:spcAft>
                <a:spcPct val="0"/>
              </a:spcAft>
              <a:buChar char="»"/>
              <a:defRPr sz="2000">
                <a:solidFill>
                  <a:schemeClr val="tx1"/>
                </a:solidFill>
                <a:latin typeface="Gill Sans MT" pitchFamily="34" charset="0"/>
              </a:defRPr>
            </a:lvl7pPr>
            <a:lvl8pPr marL="3429000" indent="-228600" eaLnBrk="0" fontAlgn="base" hangingPunct="0">
              <a:spcBef>
                <a:spcPct val="20000"/>
              </a:spcBef>
              <a:spcAft>
                <a:spcPct val="0"/>
              </a:spcAft>
              <a:buChar char="»"/>
              <a:defRPr sz="2000">
                <a:solidFill>
                  <a:schemeClr val="tx1"/>
                </a:solidFill>
                <a:latin typeface="Gill Sans MT" pitchFamily="34" charset="0"/>
              </a:defRPr>
            </a:lvl8pPr>
            <a:lvl9pPr marL="3886200" indent="-228600" eaLnBrk="0" fontAlgn="base" hangingPunct="0">
              <a:spcBef>
                <a:spcPct val="20000"/>
              </a:spcBef>
              <a:spcAft>
                <a:spcPct val="0"/>
              </a:spcAft>
              <a:buChar char="»"/>
              <a:defRPr sz="2000">
                <a:solidFill>
                  <a:schemeClr val="tx1"/>
                </a:solidFill>
                <a:latin typeface="Gill Sans MT" pitchFamily="34" charset="0"/>
              </a:defRPr>
            </a:lvl9pPr>
          </a:lstStyle>
          <a:p>
            <a:pPr eaLnBrk="1" hangingPunct="1">
              <a:spcBef>
                <a:spcPct val="0"/>
              </a:spcBef>
              <a:buFontTx/>
              <a:buNone/>
            </a:pPr>
            <a:r>
              <a:rPr lang="en-GB" altLang="en-US" sz="2000" dirty="0">
                <a:latin typeface="+mn-lt"/>
              </a:rPr>
              <a:t>Show the value of the Service to those that want to keep the mainstream population healthy and what can we learn from it to improve existing service.</a:t>
            </a:r>
          </a:p>
        </p:txBody>
      </p:sp>
      <p:sp>
        <p:nvSpPr>
          <p:cNvPr id="12293" name="TextBox 4"/>
          <p:cNvSpPr txBox="1">
            <a:spLocks noChangeArrowheads="1"/>
          </p:cNvSpPr>
          <p:nvPr/>
        </p:nvSpPr>
        <p:spPr bwMode="auto">
          <a:xfrm>
            <a:off x="342237" y="809780"/>
            <a:ext cx="74485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Gill Sans MT" pitchFamily="34" charset="0"/>
              </a:defRPr>
            </a:lvl1pPr>
            <a:lvl2pPr marL="742950" indent="-285750" eaLnBrk="0" hangingPunct="0">
              <a:spcBef>
                <a:spcPct val="20000"/>
              </a:spcBef>
              <a:buChar char="–"/>
              <a:defRPr sz="2800">
                <a:solidFill>
                  <a:schemeClr val="tx1"/>
                </a:solidFill>
                <a:latin typeface="Gill Sans MT" pitchFamily="34" charset="0"/>
              </a:defRPr>
            </a:lvl2pPr>
            <a:lvl3pPr marL="1143000" indent="-228600" eaLnBrk="0" hangingPunct="0">
              <a:spcBef>
                <a:spcPct val="20000"/>
              </a:spcBef>
              <a:buChar char="•"/>
              <a:defRPr sz="2400">
                <a:solidFill>
                  <a:schemeClr val="tx1"/>
                </a:solidFill>
                <a:latin typeface="Gill Sans MT" pitchFamily="34" charset="0"/>
              </a:defRPr>
            </a:lvl3pPr>
            <a:lvl4pPr marL="1600200" indent="-228600" eaLnBrk="0" hangingPunct="0">
              <a:spcBef>
                <a:spcPct val="20000"/>
              </a:spcBef>
              <a:buChar char="–"/>
              <a:defRPr sz="2000">
                <a:solidFill>
                  <a:schemeClr val="tx1"/>
                </a:solidFill>
                <a:latin typeface="Gill Sans MT" pitchFamily="34" charset="0"/>
              </a:defRPr>
            </a:lvl4pPr>
            <a:lvl5pPr marL="2057400" indent="-228600" eaLnBrk="0" hangingPunct="0">
              <a:spcBef>
                <a:spcPct val="20000"/>
              </a:spcBef>
              <a:buChar char="»"/>
              <a:defRPr sz="2000">
                <a:solidFill>
                  <a:schemeClr val="tx1"/>
                </a:solidFill>
                <a:latin typeface="Gill Sans MT" pitchFamily="34" charset="0"/>
              </a:defRPr>
            </a:lvl5pPr>
            <a:lvl6pPr marL="2514600" indent="-228600" eaLnBrk="0" fontAlgn="base" hangingPunct="0">
              <a:spcBef>
                <a:spcPct val="20000"/>
              </a:spcBef>
              <a:spcAft>
                <a:spcPct val="0"/>
              </a:spcAft>
              <a:buChar char="»"/>
              <a:defRPr sz="2000">
                <a:solidFill>
                  <a:schemeClr val="tx1"/>
                </a:solidFill>
                <a:latin typeface="Gill Sans MT" pitchFamily="34" charset="0"/>
              </a:defRPr>
            </a:lvl6pPr>
            <a:lvl7pPr marL="2971800" indent="-228600" eaLnBrk="0" fontAlgn="base" hangingPunct="0">
              <a:spcBef>
                <a:spcPct val="20000"/>
              </a:spcBef>
              <a:spcAft>
                <a:spcPct val="0"/>
              </a:spcAft>
              <a:buChar char="»"/>
              <a:defRPr sz="2000">
                <a:solidFill>
                  <a:schemeClr val="tx1"/>
                </a:solidFill>
                <a:latin typeface="Gill Sans MT" pitchFamily="34" charset="0"/>
              </a:defRPr>
            </a:lvl7pPr>
            <a:lvl8pPr marL="3429000" indent="-228600" eaLnBrk="0" fontAlgn="base" hangingPunct="0">
              <a:spcBef>
                <a:spcPct val="20000"/>
              </a:spcBef>
              <a:spcAft>
                <a:spcPct val="0"/>
              </a:spcAft>
              <a:buChar char="»"/>
              <a:defRPr sz="2000">
                <a:solidFill>
                  <a:schemeClr val="tx1"/>
                </a:solidFill>
                <a:latin typeface="Gill Sans MT" pitchFamily="34" charset="0"/>
              </a:defRPr>
            </a:lvl8pPr>
            <a:lvl9pPr marL="3886200" indent="-228600" eaLnBrk="0" fontAlgn="base" hangingPunct="0">
              <a:spcBef>
                <a:spcPct val="20000"/>
              </a:spcBef>
              <a:spcAft>
                <a:spcPct val="0"/>
              </a:spcAft>
              <a:buChar char="»"/>
              <a:defRPr sz="2000">
                <a:solidFill>
                  <a:schemeClr val="tx1"/>
                </a:solidFill>
                <a:latin typeface="Gill Sans MT" pitchFamily="34" charset="0"/>
              </a:defRPr>
            </a:lvl9pPr>
          </a:lstStyle>
          <a:p>
            <a:pPr eaLnBrk="1" hangingPunct="1">
              <a:spcBef>
                <a:spcPct val="0"/>
              </a:spcBef>
              <a:buFontTx/>
              <a:buNone/>
            </a:pPr>
            <a:r>
              <a:rPr lang="en-GB" altLang="en-US" b="1" dirty="0">
                <a:latin typeface="Calibri" pitchFamily="34" charset="0"/>
              </a:rPr>
              <a:t>Missing part of the Jigsaw</a:t>
            </a:r>
            <a:r>
              <a:rPr lang="en-GB" altLang="en-US" b="1" dirty="0" smtClean="0">
                <a:latin typeface="Calibri" pitchFamily="34" charset="0"/>
              </a:rPr>
              <a:t>………….</a:t>
            </a:r>
            <a:endParaRPr lang="en-GB" altLang="en-US" b="1" dirty="0">
              <a:latin typeface="Calibri" pitchFamily="34" charset="0"/>
            </a:endParaRPr>
          </a:p>
        </p:txBody>
      </p:sp>
    </p:spTree>
    <p:extLst>
      <p:ext uri="{BB962C8B-B14F-4D97-AF65-F5344CB8AC3E}">
        <p14:creationId xmlns:p14="http://schemas.microsoft.com/office/powerpoint/2010/main" val="11209200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266824"/>
          </a:xfrm>
        </p:spPr>
        <p:txBody>
          <a:bodyPr>
            <a:normAutofit/>
          </a:bodyPr>
          <a:lstStyle/>
          <a:p>
            <a:r>
              <a:rPr lang="en-GB" sz="3200" b="1" dirty="0" smtClean="0"/>
              <a:t>Our research </a:t>
            </a:r>
            <a:br>
              <a:rPr lang="en-GB" sz="3200" b="1" dirty="0" smtClean="0"/>
            </a:br>
            <a:r>
              <a:rPr lang="en-GB" sz="3200" b="1" dirty="0" smtClean="0"/>
              <a:t>– finding the missing piece</a:t>
            </a:r>
            <a:endParaRPr lang="en-GB" sz="3200" b="1" dirty="0"/>
          </a:p>
        </p:txBody>
      </p:sp>
      <p:sp>
        <p:nvSpPr>
          <p:cNvPr id="3" name="Content Placeholder 2"/>
          <p:cNvSpPr>
            <a:spLocks noGrp="1"/>
          </p:cNvSpPr>
          <p:nvPr>
            <p:ph idx="1"/>
          </p:nvPr>
        </p:nvSpPr>
        <p:spPr>
          <a:xfrm>
            <a:off x="457200" y="2590800"/>
            <a:ext cx="8229600" cy="3535363"/>
          </a:xfrm>
        </p:spPr>
        <p:txBody>
          <a:bodyPr>
            <a:normAutofit/>
          </a:bodyPr>
          <a:lstStyle/>
          <a:p>
            <a:pPr marL="0" indent="0">
              <a:buNone/>
            </a:pPr>
            <a:r>
              <a:rPr lang="en-GB" sz="2800" dirty="0" smtClean="0"/>
              <a:t>Using a range of research techniques the team has helped decision-makers understand the motivational drivers, experiences and benefits that individuals aged between 50 – 60 years have when taking part in regular exercise through a local authority leisure facility</a:t>
            </a:r>
            <a:endParaRPr lang="en-GB" sz="2800" dirty="0"/>
          </a:p>
        </p:txBody>
      </p:sp>
      <p:pic>
        <p:nvPicPr>
          <p:cNvPr id="4" name="Picture 5" descr="C:\Users\mdssln\AppData\Local\Microsoft\Windows\Temporary Internet Files\Content.IE5\MGWTA527\MC910216992[1].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400800" y="304800"/>
            <a:ext cx="2314578" cy="231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3305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6QLnjpDmemWvdkPv8CNhLB"/>
</p:tagLst>
</file>

<file path=ppt/tags/tag2.xml><?xml version="1.0" encoding="utf-8"?>
<p:tagLst xmlns:a="http://schemas.openxmlformats.org/drawingml/2006/main" xmlns:r="http://schemas.openxmlformats.org/officeDocument/2006/relationships" xmlns:p="http://schemas.openxmlformats.org/presentationml/2006/main">
  <p:tag name="DVSHAPEID" val="K4nqtrpMJHznzW6iQWuGbY"/>
</p:tagLst>
</file>

<file path=ppt/tags/tag3.xml><?xml version="1.0" encoding="utf-8"?>
<p:tagLst xmlns:a="http://schemas.openxmlformats.org/drawingml/2006/main" xmlns:r="http://schemas.openxmlformats.org/officeDocument/2006/relationships" xmlns:p="http://schemas.openxmlformats.org/presentationml/2006/main">
  <p:tag name="DVSHAPEID" val="9TlgkWg9GbD75tZxSe07Sl"/>
</p:tagLst>
</file>

<file path=ppt/tags/tag4.xml><?xml version="1.0" encoding="utf-8"?>
<p:tagLst xmlns:a="http://schemas.openxmlformats.org/drawingml/2006/main" xmlns:r="http://schemas.openxmlformats.org/officeDocument/2006/relationships" xmlns:p="http://schemas.openxmlformats.org/presentationml/2006/main">
  <p:tag name="TIMING" val="|31.3"/>
</p:tagLst>
</file>

<file path=ppt/theme/theme1.xml><?xml version="1.0" encoding="utf-8"?>
<a:theme xmlns:a="http://schemas.openxmlformats.org/drawingml/2006/main" name="Project Status Repor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Project Status Report.potx</Template>
  <TotalTime>0</TotalTime>
  <Words>2058</Words>
  <Application>Microsoft Office PowerPoint</Application>
  <PresentationFormat>On-screen Show (4:3)</PresentationFormat>
  <Paragraphs>257</Paragraphs>
  <Slides>31</Slides>
  <Notes>30</Notes>
  <HiddenSlides>0</HiddenSlides>
  <MMClips>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Project Status Report</vt:lpstr>
      <vt:lpstr>Acrobat Document</vt:lpstr>
      <vt:lpstr>East Riding of Yorkshire</vt:lpstr>
      <vt:lpstr>PowerPoint Presentation</vt:lpstr>
      <vt:lpstr>PowerPoint Presentation</vt:lpstr>
      <vt:lpstr>PowerPoint Presentation</vt:lpstr>
      <vt:lpstr>The things that have to come together</vt:lpstr>
      <vt:lpstr>Case studies</vt:lpstr>
      <vt:lpstr>PowerPoint Presentation</vt:lpstr>
      <vt:lpstr>PowerPoint Presentation</vt:lpstr>
      <vt:lpstr>Our research  – finding the missing piece</vt:lpstr>
      <vt:lpstr>Our methodology</vt:lpstr>
      <vt:lpstr> Our research cohort</vt:lpstr>
      <vt:lpstr>Semi structured interviews</vt:lpstr>
      <vt:lpstr>GP health assessment</vt:lpstr>
      <vt:lpstr>Key findings – Literature Review</vt:lpstr>
      <vt:lpstr>Key findings</vt:lpstr>
      <vt:lpstr>Key findings</vt:lpstr>
      <vt:lpstr>By gender, by ‘type’</vt:lpstr>
      <vt:lpstr>Habitual exercisers</vt:lpstr>
      <vt:lpstr>Habitual – Male – Case 28</vt:lpstr>
      <vt:lpstr>Behaviour changers</vt:lpstr>
      <vt:lpstr>Trigger – Male – Case 15</vt:lpstr>
      <vt:lpstr>Feel Good Socialisers</vt:lpstr>
      <vt:lpstr>Regular – Female – Case 21</vt:lpstr>
      <vt:lpstr>Key findings: GP Health assessment</vt:lpstr>
      <vt:lpstr>Key findings: GP Health assessment</vt:lpstr>
      <vt:lpstr>Why East Riding Leisure?</vt:lpstr>
      <vt:lpstr>What can East Riding do to encourage others?</vt:lpstr>
      <vt:lpstr>What can East Riding do to encourage others?</vt:lpstr>
      <vt:lpstr>What would we do differently</vt:lpstr>
      <vt:lpstr>So how is this research being used?</vt:lpstr>
      <vt:lpstr>So what’s next?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2010-02-01T21:08:06Z</dcterms:created>
  <dcterms:modified xsi:type="dcterms:W3CDTF">2014-09-18T15:49:35Z</dcterms:modified>
</cp:coreProperties>
</file>