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5" r:id="rId3"/>
    <p:sldId id="292" r:id="rId4"/>
    <p:sldId id="290" r:id="rId5"/>
    <p:sldId id="296" r:id="rId6"/>
    <p:sldId id="291" r:id="rId7"/>
    <p:sldId id="287" r:id="rId8"/>
    <p:sldId id="294" r:id="rId9"/>
    <p:sldId id="295" r:id="rId10"/>
    <p:sldId id="297" r:id="rId11"/>
    <p:sldId id="288" r:id="rId12"/>
    <p:sldId id="289" r:id="rId13"/>
    <p:sldId id="293" r:id="rId14"/>
    <p:sldId id="264" r:id="rId15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5E"/>
    <a:srgbClr val="385E9D"/>
    <a:srgbClr val="FF671F"/>
    <a:srgbClr val="5B6770"/>
    <a:srgbClr val="081F2C"/>
    <a:srgbClr val="A81A02"/>
    <a:srgbClr val="0A0061"/>
    <a:srgbClr val="A9006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08" autoAdjust="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6" y="-8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320" cy="497284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2" y="0"/>
            <a:ext cx="2972320" cy="497284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7BEBBCB-A544-4A72-A2E6-0B1D8A582654}" type="datetimeFigureOut">
              <a:rPr lang="en-US"/>
              <a:pPr>
                <a:defRPr/>
              </a:pPr>
              <a:t>1/29/2015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6701"/>
            <a:ext cx="2972320" cy="497284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2" y="9446701"/>
            <a:ext cx="2972320" cy="497284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8D5A39-6A83-4FF2-9FCA-9F6D4220E3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32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122" y="0"/>
            <a:ext cx="297232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B033D7-6D56-4B63-BAB6-8E17D6B5863A}" type="datetimeFigureOut">
              <a:rPr lang="en-GB"/>
              <a:pPr>
                <a:defRPr/>
              </a:pPr>
              <a:t>29/01/2015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6701"/>
            <a:ext cx="297232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122" y="9446701"/>
            <a:ext cx="297232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F15C5AB-8B29-4364-B0E3-E00AF27A7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6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text or full page graph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1342509"/>
            <a:ext cx="8851900" cy="7386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149225" y="2060848"/>
            <a:ext cx="8839200" cy="4644752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92100" indent="-288925">
              <a:buClr>
                <a:srgbClr val="00965E"/>
              </a:buClr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00965E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 text or 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6" y="1414517"/>
            <a:ext cx="8851900" cy="7386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588" indent="-1588">
              <a:buNone/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28600" indent="-225425">
              <a:defRPr lang="en-US" sz="2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85800" indent="-457200">
              <a:buFont typeface="Arial" pitchFamily="34" charset="0"/>
              <a:buChar char="•"/>
              <a:defRPr lang="en-US" sz="2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682625" indent="-3175" defTabSz="749300">
              <a:buFont typeface="Arial" pitchFamily="34" charset="0"/>
              <a:buNone/>
              <a:defRPr lang="en-US" sz="2000" dirty="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lus image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6" y="1342509"/>
            <a:ext cx="8851900" cy="7386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5591175" cy="4644752"/>
          </a:xfrm>
        </p:spPr>
        <p:txBody>
          <a:bodyPr/>
          <a:lstStyle>
            <a:lvl1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156176" y="1844824"/>
            <a:ext cx="2870200" cy="4032448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r divid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 userDrawn="1"/>
        </p:nvSpPr>
        <p:spPr>
          <a:xfrm>
            <a:off x="192088" y="5868763"/>
            <a:ext cx="8839200" cy="63500"/>
          </a:xfrm>
          <a:prstGeom prst="rect">
            <a:avLst/>
          </a:prstGeom>
          <a:solidFill>
            <a:srgbClr val="FF6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7"/>
          <p:cNvSpPr txBox="1"/>
          <p:nvPr userDrawn="1"/>
        </p:nvSpPr>
        <p:spPr>
          <a:xfrm>
            <a:off x="192088" y="5322888"/>
            <a:ext cx="2584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www.BLGdataresearch.org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8"/>
          <p:cNvSpPr txBox="1"/>
          <p:nvPr userDrawn="1"/>
        </p:nvSpPr>
        <p:spPr>
          <a:xfrm>
            <a:off x="6011863" y="5322888"/>
            <a:ext cx="29559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BLGdataresearch@essex.ac.uk</a:t>
            </a:r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047627"/>
            <a:ext cx="815008" cy="68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762126" y="6051866"/>
            <a:ext cx="1822450" cy="66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98438" y="311150"/>
            <a:ext cx="4373562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42288" y="6033844"/>
            <a:ext cx="735012" cy="73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156326" y="5949280"/>
            <a:ext cx="1389522" cy="100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4284663" y="6093296"/>
            <a:ext cx="1051980" cy="57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98438" y="1704871"/>
            <a:ext cx="8694041" cy="860033"/>
          </a:xfrm>
          <a:solidFill>
            <a:srgbClr val="5B6770"/>
          </a:solidFill>
          <a:ln w="69850">
            <a:solidFill>
              <a:srgbClr val="FFFFFF"/>
            </a:solidFill>
          </a:ln>
        </p:spPr>
        <p:txBody>
          <a:bodyPr rIns="274320" bIns="137160"/>
          <a:lstStyle>
            <a:lvl1pPr>
              <a:defRPr sz="40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79512" y="3501008"/>
            <a:ext cx="8712968" cy="646331"/>
          </a:xfrm>
          <a:noFill/>
          <a:ln w="69850">
            <a:noFill/>
            <a:miter lim="800000"/>
            <a:headEnd/>
            <a:tailEnd/>
          </a:ln>
        </p:spPr>
        <p:txBody>
          <a:bodyPr tIns="137160" rIns="274320" bIns="13716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6.jpeg"/><Relationship Id="rId5" Type="http://schemas.openxmlformats.org/officeDocument/2006/relationships/theme" Target="../theme/theme1.xml"/><Relationship Id="rId10" Type="http://schemas.openxmlformats.org/officeDocument/2006/relationships/image" Target="../media/image5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1466677"/>
            <a:ext cx="8818563" cy="738187"/>
          </a:xfrm>
          <a:prstGeom prst="rect">
            <a:avLst/>
          </a:prstGeom>
          <a:solidFill>
            <a:srgbClr val="5B6770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137160" rIns="22860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2276872"/>
            <a:ext cx="8839200" cy="352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4320" tIns="91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Top Click to edit Master text styles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Fourth level</a:t>
            </a:r>
          </a:p>
        </p:txBody>
      </p:sp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6066697"/>
            <a:ext cx="792212" cy="66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7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692275" y="6059552"/>
            <a:ext cx="1727597" cy="62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179388" y="226914"/>
            <a:ext cx="4373562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4211639" y="6066696"/>
            <a:ext cx="1015950" cy="55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5932488" y="5910262"/>
            <a:ext cx="151219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3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8229600" y="6059551"/>
            <a:ext cx="657161" cy="65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52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algn="l" defTabSz="877888" rtl="0" eaLnBrk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charset="0"/>
        <a:defRPr sz="3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defTabSz="877888" rtl="0" eaLnBrk="0" fontAlgn="base" hangingPunct="0">
        <a:spcBef>
          <a:spcPct val="0"/>
        </a:spcBef>
        <a:spcAft>
          <a:spcPct val="0"/>
        </a:spcAft>
        <a:buFont typeface="Arial" charset="0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460375" indent="-457200" algn="l" defTabSz="877888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lr>
          <a:srgbClr val="00965E"/>
        </a:buClr>
        <a:buSzPct val="80000"/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736600" indent="-457200" algn="l" defTabSz="877888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lr>
          <a:srgbClr val="00965E"/>
        </a:buClr>
        <a:buSzPct val="80000"/>
        <a:buFont typeface="Arial" charset="0"/>
        <a:buChar char="•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863600" indent="-14288" algn="l" defTabSz="1082675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1366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6pPr>
      <a:lvl7pPr marL="15938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7pPr>
      <a:lvl8pPr marL="20510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8pPr>
      <a:lvl9pPr marL="25082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loaring@essex.ac.uk" TargetMode="External"/><Relationship Id="rId2" Type="http://schemas.openxmlformats.org/officeDocument/2006/relationships/hyperlink" Target="mailto:jcoakley@essex.ac.uk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07950" y="1628775"/>
            <a:ext cx="8856663" cy="1138773"/>
          </a:xfrm>
        </p:spPr>
        <p:txBody>
          <a:bodyPr/>
          <a:lstStyle/>
          <a:p>
            <a:pPr eaLnBrk="1" hangingPunct="1"/>
            <a:r>
              <a:rPr lang="en-GB" sz="2800" b="1" dirty="0" smtClean="0"/>
              <a:t>ESRC Business and Local Government </a:t>
            </a:r>
            <a:br>
              <a:rPr lang="en-GB" sz="2800" b="1" dirty="0" smtClean="0"/>
            </a:br>
            <a:r>
              <a:rPr lang="en-GB" sz="2800" b="1" dirty="0" smtClean="0"/>
              <a:t>Data Research Centre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2847503"/>
            <a:ext cx="8892480" cy="2431435"/>
          </a:xfrm>
          <a:ln w="9525"/>
        </p:spPr>
        <p:txBody>
          <a:bodyPr/>
          <a:lstStyle/>
          <a:p>
            <a:endParaRPr lang="en-GB" sz="2800" dirty="0" smtClean="0"/>
          </a:p>
          <a:p>
            <a:pPr algn="ctr"/>
            <a:r>
              <a:rPr lang="en-GB" sz="4000" smtClean="0"/>
              <a:t>Prof </a:t>
            </a:r>
            <a:r>
              <a:rPr lang="en-GB" sz="4000" dirty="0" smtClean="0"/>
              <a:t>Jerry </a:t>
            </a:r>
            <a:r>
              <a:rPr lang="en-GB" sz="4000" dirty="0" err="1" smtClean="0"/>
              <a:t>Coakley</a:t>
            </a:r>
            <a:endParaRPr lang="en-GB" sz="4000" dirty="0"/>
          </a:p>
          <a:p>
            <a:pPr algn="ctr"/>
            <a:endParaRPr lang="en-GB" dirty="0"/>
          </a:p>
          <a:p>
            <a:pPr algn="ctr"/>
            <a:r>
              <a:rPr lang="en-GB" dirty="0"/>
              <a:t>Essex Business School</a:t>
            </a:r>
          </a:p>
          <a:p>
            <a:endParaRPr lang="en-GB" dirty="0">
              <a:latin typeface="Museo 5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617043"/>
            <a:ext cx="8818562" cy="731837"/>
          </a:xfrm>
        </p:spPr>
        <p:txBody>
          <a:bodyPr/>
          <a:lstStyle/>
          <a:p>
            <a:r>
              <a:rPr lang="en-GB" b="1" smtClean="0">
                <a:solidFill>
                  <a:schemeClr val="tx1"/>
                </a:solidFill>
              </a:rPr>
              <a:t>Research 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420938"/>
            <a:ext cx="8784976" cy="3384326"/>
          </a:xfrm>
          <a:noFill/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2400" b="1" dirty="0" smtClean="0">
                <a:solidFill>
                  <a:srgbClr val="FF0000"/>
                </a:solidFill>
              </a:rPr>
              <a:t>Supporting vulnerable people (UEA/ Kent)</a:t>
            </a:r>
            <a:br>
              <a:rPr lang="en-GB" altLang="en-US" sz="2400" b="1" dirty="0" smtClean="0">
                <a:solidFill>
                  <a:srgbClr val="FF0000"/>
                </a:solidFill>
              </a:rPr>
            </a:br>
            <a:endParaRPr lang="en-GB" altLang="en-US" sz="2400" b="1" dirty="0" smtClean="0">
              <a:solidFill>
                <a:srgbClr val="FF0000"/>
              </a:solidFill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Meeting with Norfolk Council and </a:t>
            </a:r>
            <a:r>
              <a:rPr lang="en-GB" altLang="en-US" sz="2400" dirty="0" err="1" smtClean="0">
                <a:solidFill>
                  <a:schemeClr val="bg2"/>
                </a:solidFill>
              </a:rPr>
              <a:t>Gesche</a:t>
            </a:r>
            <a:r>
              <a:rPr lang="en-GB" altLang="en-US" sz="2400" dirty="0" smtClean="0">
                <a:solidFill>
                  <a:schemeClr val="bg2"/>
                </a:solidFill>
              </a:rPr>
              <a:t> </a:t>
            </a:r>
            <a:r>
              <a:rPr lang="en-GB" altLang="en-US" sz="2400" dirty="0" err="1" smtClean="0">
                <a:solidFill>
                  <a:schemeClr val="bg2"/>
                </a:solidFill>
              </a:rPr>
              <a:t>Schmid</a:t>
            </a:r>
            <a:endParaRPr lang="en-GB" altLang="en-US" sz="2400" dirty="0" smtClean="0">
              <a:solidFill>
                <a:schemeClr val="bg2"/>
              </a:solidFill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 smtClean="0">
              <a:solidFill>
                <a:schemeClr val="bg2"/>
              </a:solidFill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Understanding the local care market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chemeClr val="bg2"/>
              </a:solidFill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Likely impact of funding reforms in April 2016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chemeClr val="bg2"/>
              </a:solidFill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Lessons for LA commissioning and procurement policies</a:t>
            </a:r>
          </a:p>
        </p:txBody>
      </p:sp>
    </p:spTree>
    <p:extLst>
      <p:ext uri="{BB962C8B-B14F-4D97-AF65-F5344CB8AC3E}">
        <p14:creationId xmlns:p14="http://schemas.microsoft.com/office/powerpoint/2010/main" val="18706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557338"/>
            <a:ext cx="8818562" cy="731837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Training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7296" y="2420888"/>
            <a:ext cx="8839200" cy="3312318"/>
          </a:xfrm>
          <a:noFill/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2"/>
                </a:solidFill>
              </a:rPr>
              <a:t>We offer training to ensure your analysts use the latest data tools and techniques. </a:t>
            </a:r>
          </a:p>
          <a:p>
            <a:pPr>
              <a:lnSpc>
                <a:spcPct val="100000"/>
              </a:lnSpc>
            </a:pPr>
            <a:endParaRPr lang="en-GB" sz="2000" dirty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2"/>
                </a:solidFill>
              </a:rPr>
              <a:t>Methodologies for the use of structured and unstructured data including:</a:t>
            </a:r>
          </a:p>
          <a:p>
            <a:pPr>
              <a:lnSpc>
                <a:spcPct val="100000"/>
              </a:lnSpc>
            </a:pPr>
            <a:endParaRPr lang="en-GB" sz="2000" dirty="0" smtClean="0">
              <a:solidFill>
                <a:schemeClr val="bg2"/>
              </a:solidFill>
            </a:endParaRPr>
          </a:p>
          <a:p>
            <a:pPr marL="803275" lvl="2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2"/>
                </a:solidFill>
              </a:rPr>
              <a:t>Data </a:t>
            </a:r>
            <a:r>
              <a:rPr lang="en-GB" sz="1600" dirty="0">
                <a:solidFill>
                  <a:schemeClr val="bg2"/>
                </a:solidFill>
              </a:rPr>
              <a:t>M</a:t>
            </a:r>
            <a:r>
              <a:rPr lang="en-GB" sz="1600" dirty="0" smtClean="0">
                <a:solidFill>
                  <a:schemeClr val="bg2"/>
                </a:solidFill>
              </a:rPr>
              <a:t>ining, Text </a:t>
            </a:r>
            <a:r>
              <a:rPr lang="en-GB" sz="1600" dirty="0">
                <a:solidFill>
                  <a:schemeClr val="bg2"/>
                </a:solidFill>
              </a:rPr>
              <a:t>A</a:t>
            </a:r>
            <a:r>
              <a:rPr lang="en-GB" sz="1600" dirty="0" smtClean="0">
                <a:solidFill>
                  <a:schemeClr val="bg2"/>
                </a:solidFill>
              </a:rPr>
              <a:t>nalytics</a:t>
            </a:r>
          </a:p>
          <a:p>
            <a:pPr marL="803275" lvl="2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2"/>
                </a:solidFill>
              </a:rPr>
              <a:t>Business Simulations, Agent-based modelling for Business </a:t>
            </a:r>
          </a:p>
          <a:p>
            <a:pPr lvl="1"/>
            <a:endParaRPr lang="en-GB" sz="2000" dirty="0">
              <a:solidFill>
                <a:schemeClr val="bg2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2"/>
                </a:solidFill>
              </a:rPr>
              <a:t>General and bespoke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557338"/>
            <a:ext cx="8818562" cy="731837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Business engagement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420938"/>
            <a:ext cx="8839200" cy="3312318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bg2"/>
                </a:solidFill>
              </a:rPr>
              <a:t>Data Analytics Innovation Vouchers </a:t>
            </a:r>
            <a:r>
              <a:rPr lang="en-GB" sz="2000" dirty="0" smtClean="0">
                <a:solidFill>
                  <a:schemeClr val="bg2"/>
                </a:solidFill>
              </a:rPr>
              <a:t>to enable you to receive greater support and services from the Centre. </a:t>
            </a:r>
          </a:p>
          <a:p>
            <a:pPr lvl="1"/>
            <a:endParaRPr lang="en-GB" sz="2000" dirty="0">
              <a:solidFill>
                <a:schemeClr val="bg2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bg2"/>
                </a:solidFill>
              </a:rPr>
              <a:t>Research placements </a:t>
            </a:r>
            <a:r>
              <a:rPr lang="en-GB" sz="2000" dirty="0" smtClean="0">
                <a:solidFill>
                  <a:schemeClr val="bg2"/>
                </a:solidFill>
              </a:rPr>
              <a:t>in your department to provide time, talent and data analytics skills. </a:t>
            </a:r>
          </a:p>
          <a:p>
            <a:pPr lvl="1"/>
            <a:endParaRPr lang="en-GB" sz="2000" dirty="0">
              <a:solidFill>
                <a:schemeClr val="bg2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bg2"/>
                </a:solidFill>
              </a:rPr>
              <a:t>Partnerships</a:t>
            </a:r>
            <a:r>
              <a:rPr lang="en-GB" sz="2000" dirty="0" smtClean="0">
                <a:solidFill>
                  <a:schemeClr val="bg2"/>
                </a:solidFill>
              </a:rPr>
              <a:t> to transfer cutting-edge knowledge from the University to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438" y="1704871"/>
            <a:ext cx="8694041" cy="830997"/>
          </a:xfrm>
        </p:spPr>
        <p:txBody>
          <a:bodyPr/>
          <a:lstStyle/>
          <a:p>
            <a:r>
              <a:rPr lang="en-GB" sz="3600" dirty="0" smtClean="0"/>
              <a:t>Contacting us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2852936"/>
            <a:ext cx="8712968" cy="249299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0" dirty="0" smtClean="0"/>
              <a:t>Work with us to transform your data</a:t>
            </a:r>
          </a:p>
          <a:p>
            <a:endParaRPr lang="en-GB" b="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0" dirty="0" smtClean="0"/>
              <a:t>Please contact us to find out more: </a:t>
            </a:r>
          </a:p>
          <a:p>
            <a:r>
              <a:rPr lang="en-GB" b="0" dirty="0" smtClean="0"/>
              <a:t>	Jerry C: </a:t>
            </a:r>
            <a:r>
              <a:rPr lang="en-GB" b="0" dirty="0" smtClean="0">
                <a:hlinkClick r:id="rId2"/>
              </a:rPr>
              <a:t>jcoakley@essex.ac.uk</a:t>
            </a:r>
            <a:endParaRPr lang="en-GB" b="0" dirty="0" smtClean="0"/>
          </a:p>
          <a:p>
            <a:r>
              <a:rPr lang="en-GB" b="0" dirty="0" smtClean="0"/>
              <a:t>	Lyn </a:t>
            </a:r>
            <a:r>
              <a:rPr lang="en-GB" b="0" dirty="0" err="1" smtClean="0"/>
              <a:t>Loaring</a:t>
            </a:r>
            <a:r>
              <a:rPr lang="en-GB" b="0" dirty="0" smtClean="0"/>
              <a:t>: </a:t>
            </a:r>
            <a:r>
              <a:rPr lang="en-GB" b="0" dirty="0" smtClean="0">
                <a:hlinkClick r:id="rId3"/>
              </a:rPr>
              <a:t>lloaring@essex.ac.uk</a:t>
            </a:r>
            <a:r>
              <a:rPr lang="en-GB" b="0" dirty="0" smtClean="0"/>
              <a:t> </a:t>
            </a:r>
          </a:p>
          <a:p>
            <a:endParaRPr lang="en-GB" b="0" dirty="0"/>
          </a:p>
        </p:txBody>
      </p:sp>
      <p:sp>
        <p:nvSpPr>
          <p:cNvPr id="4" name="Rectangle 3"/>
          <p:cNvSpPr/>
          <p:nvPr/>
        </p:nvSpPr>
        <p:spPr>
          <a:xfrm>
            <a:off x="179512" y="5157564"/>
            <a:ext cx="8836025" cy="57569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www.BLGdataresearch.org</a:t>
            </a:r>
            <a:r>
              <a:rPr lang="en-GB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@</a:t>
            </a:r>
            <a:r>
              <a:rPr lang="en-GB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BLGdataresearch</a:t>
            </a:r>
            <a:r>
              <a:rPr lang="en-GB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BLGdataresearch@essex.ac.uk</a:t>
            </a:r>
          </a:p>
        </p:txBody>
      </p:sp>
    </p:spTree>
    <p:extLst>
      <p:ext uri="{BB962C8B-B14F-4D97-AF65-F5344CB8AC3E}">
        <p14:creationId xmlns:p14="http://schemas.microsoft.com/office/powerpoint/2010/main" val="25292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2"/>
          <p:cNvSpPr>
            <a:spLocks noGrp="1"/>
          </p:cNvSpPr>
          <p:nvPr>
            <p:ph type="title"/>
          </p:nvPr>
        </p:nvSpPr>
        <p:spPr>
          <a:xfrm>
            <a:off x="146050" y="1342508"/>
            <a:ext cx="8851900" cy="1222395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endParaRPr lang="en-GB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b="1" dirty="0" smtClean="0">
                <a:solidFill>
                  <a:srgbClr val="00965E"/>
                </a:solidFill>
              </a:rPr>
              <a:t>Any Questions??</a:t>
            </a:r>
            <a:endParaRPr lang="en-GB" b="1" dirty="0">
              <a:solidFill>
                <a:srgbClr val="00965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988" y="5301580"/>
            <a:ext cx="8836025" cy="6477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www.BLGdataresearch.org</a:t>
            </a:r>
            <a:r>
              <a:rPr lang="en-GB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@</a:t>
            </a:r>
            <a:r>
              <a:rPr lang="en-GB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BLGdataresearch</a:t>
            </a:r>
            <a:r>
              <a:rPr lang="en-GB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BLGdataresearch@essex.ac.uk</a:t>
            </a:r>
          </a:p>
        </p:txBody>
      </p: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272479" y="1876762"/>
            <a:ext cx="8836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Exploring</a:t>
            </a:r>
            <a:r>
              <a:rPr lang="en-GB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data. </a:t>
            </a:r>
            <a:r>
              <a:rPr lang="en-GB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Enhancing</a:t>
            </a:r>
            <a:r>
              <a:rPr lang="en-GB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knowledge. </a:t>
            </a:r>
            <a:r>
              <a:rPr lang="en-GB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Empowering</a:t>
            </a:r>
            <a:r>
              <a:rPr lang="en-GB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society</a:t>
            </a:r>
            <a:r>
              <a:rPr lang="en-GB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557338"/>
            <a:ext cx="8818562" cy="731837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Who we are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348880"/>
            <a:ext cx="8856984" cy="3312368"/>
          </a:xfrm>
          <a:noFill/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2"/>
                </a:solidFill>
              </a:rPr>
              <a:t>Centre  is funded by the Economic and Social Research Council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2"/>
                </a:solidFill>
              </a:rPr>
              <a:t>Part of its Big Data Phase 2 investment from Feb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2"/>
                </a:solidFill>
              </a:rPr>
              <a:t>Involves the Eastern Arc universities + 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2"/>
                </a:solidFill>
              </a:rPr>
              <a:t>Mainly an infrastructure project (2/3) with some research (1/3)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bg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rgbClr val="FF0000"/>
                </a:solidFill>
              </a:rPr>
              <a:t>Main aim: </a:t>
            </a:r>
            <a:r>
              <a:rPr lang="en-GB" sz="2000" dirty="0" smtClean="0">
                <a:solidFill>
                  <a:schemeClr val="bg2"/>
                </a:solidFill>
              </a:rPr>
              <a:t>to provide a range of no-fee services and academic expertise to help you use your data more effectively. </a:t>
            </a:r>
            <a:endParaRPr lang="en-GB" altLang="en-US" sz="1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411413" y="3753643"/>
            <a:ext cx="4176712" cy="792163"/>
          </a:xfrm>
          <a:prstGeom prst="rect">
            <a:avLst/>
          </a:prstGeom>
          <a:solidFill>
            <a:srgbClr val="385E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sz="1400" dirty="0">
                <a:latin typeface="Verdana" pitchFamily="34" charset="0"/>
              </a:rPr>
              <a:t>High Quality Data Facility </a:t>
            </a:r>
            <a:endParaRPr lang="en-US" altLang="en-US" sz="1400" dirty="0">
              <a:latin typeface="Verdana" pitchFamily="34" charset="0"/>
            </a:endParaRP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sz="1400" dirty="0">
                <a:latin typeface="Verdana" pitchFamily="34" charset="0"/>
              </a:rPr>
              <a:t>User Support</a:t>
            </a:r>
          </a:p>
        </p:txBody>
      </p:sp>
      <p:sp>
        <p:nvSpPr>
          <p:cNvPr id="4099" name="Line 6"/>
          <p:cNvSpPr>
            <a:spLocks noChangeShapeType="1"/>
          </p:cNvSpPr>
          <p:nvPr/>
        </p:nvSpPr>
        <p:spPr bwMode="auto">
          <a:xfrm>
            <a:off x="3924300" y="141287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Line 7"/>
          <p:cNvSpPr>
            <a:spLocks noChangeShapeType="1"/>
          </p:cNvSpPr>
          <p:nvPr/>
        </p:nvSpPr>
        <p:spPr bwMode="auto">
          <a:xfrm>
            <a:off x="5076825" y="141287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Oval 14"/>
          <p:cNvSpPr>
            <a:spLocks noChangeArrowheads="1"/>
          </p:cNvSpPr>
          <p:nvPr/>
        </p:nvSpPr>
        <p:spPr bwMode="auto">
          <a:xfrm>
            <a:off x="2627313" y="2420367"/>
            <a:ext cx="3529012" cy="936625"/>
          </a:xfrm>
          <a:prstGeom prst="ellipse">
            <a:avLst/>
          </a:prstGeom>
          <a:solidFill>
            <a:srgbClr val="385E9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Font typeface="Arial" charset="0"/>
              <a:buNone/>
            </a:pPr>
            <a:endParaRPr lang="en-GB" altLang="en-US" sz="1400" dirty="0">
              <a:latin typeface="Verdana" pitchFamily="34" charset="0"/>
            </a:endParaRP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sz="1400" dirty="0">
                <a:latin typeface="Verdana" pitchFamily="34" charset="0"/>
              </a:rPr>
              <a:t>Data Owners 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sz="1400" dirty="0">
                <a:latin typeface="Verdana" pitchFamily="34" charset="0"/>
              </a:rPr>
              <a:t>(Local Government, Business</a:t>
            </a:r>
            <a:r>
              <a:rPr lang="en-GB" altLang="en-US" sz="1800" dirty="0">
                <a:latin typeface="Verdana" pitchFamily="34" charset="0"/>
              </a:rPr>
              <a:t>)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endParaRPr lang="en-GB" altLang="en-US" sz="1800" dirty="0">
              <a:latin typeface="Verdana" pitchFamily="34" charset="0"/>
            </a:endParaRPr>
          </a:p>
        </p:txBody>
      </p:sp>
      <p:sp>
        <p:nvSpPr>
          <p:cNvPr id="4108" name="Rectangle 22"/>
          <p:cNvSpPr>
            <a:spLocks noChangeArrowheads="1"/>
          </p:cNvSpPr>
          <p:nvPr/>
        </p:nvSpPr>
        <p:spPr bwMode="auto">
          <a:xfrm>
            <a:off x="755650" y="4833143"/>
            <a:ext cx="1944688" cy="720725"/>
          </a:xfrm>
          <a:prstGeom prst="rect">
            <a:avLst/>
          </a:prstGeom>
          <a:solidFill>
            <a:srgbClr val="385E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Font typeface="Arial" charset="0"/>
              <a:buNone/>
            </a:pPr>
            <a:endParaRPr lang="en-GB" altLang="en-US" sz="1000" dirty="0">
              <a:latin typeface="Verdana" pitchFamily="34" charset="0"/>
            </a:endParaRP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sz="1400" dirty="0">
                <a:latin typeface="Verdana" pitchFamily="34" charset="0"/>
              </a:rPr>
              <a:t>Policy Relevant 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sz="1400" dirty="0">
                <a:latin typeface="Verdana" pitchFamily="34" charset="0"/>
              </a:rPr>
              <a:t>Research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endParaRPr lang="en-GB" altLang="en-US" sz="1400" dirty="0">
              <a:latin typeface="Verdana" pitchFamily="34" charset="0"/>
            </a:endParaRPr>
          </a:p>
        </p:txBody>
      </p:sp>
      <p:sp>
        <p:nvSpPr>
          <p:cNvPr id="4109" name="Rectangle 23"/>
          <p:cNvSpPr>
            <a:spLocks noChangeArrowheads="1"/>
          </p:cNvSpPr>
          <p:nvPr/>
        </p:nvSpPr>
        <p:spPr bwMode="auto">
          <a:xfrm>
            <a:off x="3132138" y="4833143"/>
            <a:ext cx="2667000" cy="900113"/>
          </a:xfrm>
          <a:prstGeom prst="rect">
            <a:avLst/>
          </a:prstGeom>
          <a:solidFill>
            <a:srgbClr val="385E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dirty="0">
                <a:latin typeface="Verdana" pitchFamily="34" charset="0"/>
              </a:rPr>
              <a:t>Access to Data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dirty="0">
                <a:latin typeface="Verdana" pitchFamily="34" charset="0"/>
              </a:rPr>
              <a:t>(UKDS, Safe Room)</a:t>
            </a:r>
          </a:p>
        </p:txBody>
      </p:sp>
      <p:sp>
        <p:nvSpPr>
          <p:cNvPr id="4110" name="Rectangle 24"/>
          <p:cNvSpPr>
            <a:spLocks noChangeArrowheads="1"/>
          </p:cNvSpPr>
          <p:nvPr/>
        </p:nvSpPr>
        <p:spPr bwMode="auto">
          <a:xfrm>
            <a:off x="468313" y="3753643"/>
            <a:ext cx="1225550" cy="720725"/>
          </a:xfrm>
          <a:prstGeom prst="rect">
            <a:avLst/>
          </a:prstGeom>
          <a:solidFill>
            <a:srgbClr val="385E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dirty="0">
                <a:latin typeface="Verdana" pitchFamily="34" charset="0"/>
              </a:rPr>
              <a:t>Training 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endParaRPr lang="en-GB" altLang="en-US" sz="1800" dirty="0">
              <a:latin typeface="Verdana" pitchFamily="34" charset="0"/>
            </a:endParaRPr>
          </a:p>
        </p:txBody>
      </p:sp>
      <p:sp>
        <p:nvSpPr>
          <p:cNvPr id="4111" name="Rectangle 25"/>
          <p:cNvSpPr>
            <a:spLocks noChangeArrowheads="1"/>
          </p:cNvSpPr>
          <p:nvPr/>
        </p:nvSpPr>
        <p:spPr bwMode="auto">
          <a:xfrm>
            <a:off x="6877050" y="3753643"/>
            <a:ext cx="1871663" cy="720725"/>
          </a:xfrm>
          <a:prstGeom prst="rect">
            <a:avLst/>
          </a:prstGeom>
          <a:solidFill>
            <a:srgbClr val="385E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Font typeface="Arial" charset="0"/>
              <a:buNone/>
            </a:pPr>
            <a:endParaRPr lang="en-GB" altLang="en-US" dirty="0">
              <a:latin typeface="Verdana" pitchFamily="34" charset="0"/>
            </a:endParaRP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dirty="0">
                <a:latin typeface="Verdana" pitchFamily="34" charset="0"/>
              </a:rPr>
              <a:t>Knowledge 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dirty="0">
                <a:latin typeface="Verdana" pitchFamily="34" charset="0"/>
              </a:rPr>
              <a:t>Exchange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endParaRPr lang="en-GB" altLang="en-US" dirty="0">
              <a:latin typeface="Verdana" pitchFamily="34" charset="0"/>
            </a:endParaRPr>
          </a:p>
        </p:txBody>
      </p:sp>
      <p:sp>
        <p:nvSpPr>
          <p:cNvPr id="4112" name="Rectangle 26"/>
          <p:cNvSpPr>
            <a:spLocks noChangeArrowheads="1"/>
          </p:cNvSpPr>
          <p:nvPr/>
        </p:nvSpPr>
        <p:spPr bwMode="auto">
          <a:xfrm>
            <a:off x="6156325" y="4906168"/>
            <a:ext cx="2160588" cy="720725"/>
          </a:xfrm>
          <a:prstGeom prst="rect">
            <a:avLst/>
          </a:prstGeom>
          <a:solidFill>
            <a:srgbClr val="385E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  <a:buFont typeface="Arial" charset="0"/>
              <a:buNone/>
            </a:pPr>
            <a:endParaRPr lang="en-GB" altLang="en-US" dirty="0">
              <a:latin typeface="Verdana" pitchFamily="34" charset="0"/>
            </a:endParaRP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dirty="0">
                <a:latin typeface="Verdana" pitchFamily="34" charset="0"/>
              </a:rPr>
              <a:t>Impact and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GB" altLang="en-US" dirty="0">
                <a:latin typeface="Verdana" pitchFamily="34" charset="0"/>
              </a:rPr>
              <a:t>Engagement 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endParaRPr lang="en-GB" altLang="en-US" sz="1800" dirty="0">
              <a:latin typeface="Verdana" pitchFamily="34" charset="0"/>
            </a:endParaRPr>
          </a:p>
        </p:txBody>
      </p:sp>
      <p:sp>
        <p:nvSpPr>
          <p:cNvPr id="4122" name="Line 7"/>
          <p:cNvSpPr>
            <a:spLocks noChangeShapeType="1"/>
          </p:cNvSpPr>
          <p:nvPr/>
        </p:nvSpPr>
        <p:spPr bwMode="auto">
          <a:xfrm flipH="1">
            <a:off x="6156325" y="1628775"/>
            <a:ext cx="1008063" cy="129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V="1">
            <a:off x="4356100" y="3356991"/>
            <a:ext cx="0" cy="39665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H="1">
            <a:off x="2195513" y="4545806"/>
            <a:ext cx="288925" cy="2873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H="1">
            <a:off x="1692275" y="4114006"/>
            <a:ext cx="7191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4427538" y="4545806"/>
            <a:ext cx="0" cy="2873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6588125" y="4114006"/>
            <a:ext cx="288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6372225" y="4545806"/>
            <a:ext cx="647700" cy="3603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79388" y="1557338"/>
            <a:ext cx="8818562" cy="731837"/>
          </a:xfrm>
          <a:prstGeom prst="rect">
            <a:avLst/>
          </a:prstGeom>
          <a:solidFill>
            <a:srgbClr val="5B6770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137160" rIns="22860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b="1" kern="0" dirty="0" smtClean="0">
                <a:solidFill>
                  <a:schemeClr val="tx1"/>
                </a:solidFill>
              </a:rPr>
              <a:t>What we offer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allAtOnce" animBg="1"/>
      <p:bldP spid="4099" grpId="0" animBg="1"/>
      <p:bldP spid="4100" grpId="0" animBg="1"/>
      <p:bldP spid="4101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22" grpId="0" animBg="1"/>
      <p:bldP spid="47125" grpId="0" animBg="1"/>
      <p:bldP spid="47126" grpId="0" animBg="1"/>
      <p:bldP spid="47127" grpId="0" animBg="1"/>
      <p:bldP spid="47128" grpId="0" animBg="1"/>
      <p:bldP spid="47129" grpId="0" animBg="1"/>
      <p:bldP spid="471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557338"/>
            <a:ext cx="8818562" cy="731837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Existing partnerships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204864"/>
            <a:ext cx="8785100" cy="3600400"/>
          </a:xfrm>
        </p:spPr>
        <p:txBody>
          <a:bodyPr/>
          <a:lstStyle/>
          <a:p>
            <a:pPr>
              <a:lnSpc>
                <a:spcPct val="100000"/>
              </a:lnSpc>
              <a:buFont typeface="Arial" charset="0"/>
              <a:buChar char="•"/>
            </a:pPr>
            <a:endParaRPr lang="en-GB" sz="14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chemeClr val="bg2"/>
                </a:solidFill>
              </a:rPr>
              <a:t>We want to help SMEs use their data more effectively and local governments to design inclusive, smart local policies. </a:t>
            </a:r>
          </a:p>
          <a:p>
            <a:pPr>
              <a:lnSpc>
                <a:spcPct val="100000"/>
              </a:lnSpc>
            </a:pPr>
            <a:endParaRPr lang="en-GB" sz="20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chemeClr val="bg2"/>
                </a:solidFill>
              </a:rPr>
              <a:t>We are currently working with: </a:t>
            </a:r>
          </a:p>
          <a:p>
            <a:pPr marL="746125" lvl="2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2"/>
                </a:solidFill>
              </a:rPr>
              <a:t>Essex County Council, Norfolk County Council, Medway Council, Kent County Council</a:t>
            </a:r>
          </a:p>
          <a:p>
            <a:pPr marL="746125" lvl="2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2"/>
                </a:solidFill>
              </a:rPr>
              <a:t>South East LEP, New Anglia LEP</a:t>
            </a:r>
          </a:p>
          <a:p>
            <a:pPr marL="746125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2"/>
                </a:solidFill>
              </a:rPr>
              <a:t>BT, Aviva, Lloyds, Experian</a:t>
            </a:r>
          </a:p>
          <a:p>
            <a:pPr marL="746125" lvl="2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endParaRPr lang="en-GB" sz="1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557338"/>
            <a:ext cx="8818562" cy="731837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Where are we at?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204864"/>
            <a:ext cx="8785100" cy="3600400"/>
          </a:xfrm>
        </p:spPr>
        <p:txBody>
          <a:bodyPr/>
          <a:lstStyle/>
          <a:p>
            <a:pPr>
              <a:lnSpc>
                <a:spcPct val="100000"/>
              </a:lnSpc>
              <a:buFont typeface="Arial" charset="0"/>
              <a:buChar char="•"/>
            </a:pPr>
            <a:endParaRPr lang="en-GB" sz="14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chemeClr val="bg2"/>
                </a:solidFill>
              </a:rPr>
              <a:t>We are have conversations with interested parties! </a:t>
            </a:r>
          </a:p>
          <a:p>
            <a:pPr>
              <a:lnSpc>
                <a:spcPct val="100000"/>
              </a:lnSpc>
            </a:pPr>
            <a:endParaRPr lang="en-GB" sz="20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chemeClr val="bg2"/>
                </a:solidFill>
              </a:rPr>
              <a:t>We have made some progress!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GB" sz="2000" dirty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chemeClr val="bg2"/>
                </a:solidFill>
              </a:rPr>
              <a:t>Still at exploratory phase!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GB" sz="2000" dirty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GB" sz="1600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endParaRPr lang="en-GB" sz="16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557338"/>
            <a:ext cx="8818562" cy="731837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349500"/>
            <a:ext cx="8839200" cy="3455764"/>
          </a:xfrm>
        </p:spPr>
        <p:txBody>
          <a:bodyPr/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chemeClr val="bg2"/>
                </a:solidFill>
              </a:rPr>
              <a:t>Data on services provided by Local Governments (structured and unstructured)</a:t>
            </a:r>
          </a:p>
          <a:p>
            <a:pPr>
              <a:lnSpc>
                <a:spcPct val="130000"/>
              </a:lnSpc>
            </a:pPr>
            <a:endParaRPr lang="en-GB" sz="2000" dirty="0">
              <a:solidFill>
                <a:schemeClr val="bg2"/>
              </a:solidFill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chemeClr val="bg2"/>
                </a:solidFill>
              </a:rPr>
              <a:t>Open Data, Low Risk Data, Confidential Data</a:t>
            </a:r>
          </a:p>
          <a:p>
            <a:pPr>
              <a:lnSpc>
                <a:spcPct val="130000"/>
              </a:lnSpc>
            </a:pPr>
            <a:endParaRPr lang="en-GB" sz="1400" dirty="0" smtClean="0">
              <a:solidFill>
                <a:schemeClr val="bg2"/>
              </a:solidFill>
            </a:endParaRPr>
          </a:p>
          <a:p>
            <a:pPr marL="746125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2"/>
                </a:solidFill>
              </a:rPr>
              <a:t>Firm-level data (Experian)</a:t>
            </a:r>
          </a:p>
          <a:p>
            <a:pPr marL="746125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2"/>
                </a:solidFill>
              </a:rPr>
              <a:t>Data on infrastructure (BT)</a:t>
            </a:r>
          </a:p>
          <a:p>
            <a:pPr marL="746125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2"/>
                </a:solidFill>
              </a:rPr>
              <a:t>Access to finance data (Experian, Lloyds Bank and our own SME Finance survey data).</a:t>
            </a:r>
          </a:p>
          <a:p>
            <a:pPr>
              <a:lnSpc>
                <a:spcPct val="130000"/>
              </a:lnSpc>
            </a:pPr>
            <a:endParaRPr lang="en-GB" sz="8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617043"/>
            <a:ext cx="8818562" cy="731837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Research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420938"/>
            <a:ext cx="8784976" cy="3312318"/>
          </a:xfrm>
          <a:noFill/>
        </p:spPr>
        <p:txBody>
          <a:bodyPr/>
          <a:lstStyle/>
          <a:p>
            <a:pPr marL="342900" indent="-342900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en-GB" sz="2000" dirty="0" smtClean="0">
                <a:solidFill>
                  <a:schemeClr val="bg2"/>
                </a:solidFill>
              </a:rPr>
              <a:t>Methodologies for big data analysis </a:t>
            </a:r>
            <a:r>
              <a:rPr lang="en-GB" altLang="en-US" sz="2000" dirty="0" smtClean="0">
                <a:solidFill>
                  <a:schemeClr val="bg2"/>
                </a:solidFill>
              </a:rPr>
              <a:t> (led by Essex)</a:t>
            </a:r>
          </a:p>
          <a:p>
            <a:pPr marL="803275" lvl="2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solidFill>
                  <a:schemeClr val="bg2"/>
                </a:solidFill>
              </a:rPr>
              <a:t>Data analytics</a:t>
            </a:r>
          </a:p>
          <a:p>
            <a:pPr marL="803275" lvl="2" indent="-3429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solidFill>
                  <a:schemeClr val="bg2"/>
                </a:solidFill>
              </a:rPr>
              <a:t>Data visualisation</a:t>
            </a:r>
            <a:r>
              <a:rPr lang="en-GB" altLang="en-US" sz="1600" dirty="0">
                <a:solidFill>
                  <a:schemeClr val="bg2"/>
                </a:solidFill>
              </a:rPr>
              <a:t>	</a:t>
            </a:r>
            <a:endParaRPr lang="en-GB" altLang="en-US" sz="1600" dirty="0" smtClean="0">
              <a:solidFill>
                <a:schemeClr val="bg2"/>
              </a:solidFill>
            </a:endParaRPr>
          </a:p>
          <a:p>
            <a:pPr lvl="1">
              <a:lnSpc>
                <a:spcPct val="90000"/>
              </a:lnSpc>
            </a:pPr>
            <a:endParaRPr lang="en-GB" altLang="en-US" sz="2000" dirty="0" smtClean="0">
              <a:solidFill>
                <a:schemeClr val="bg2"/>
              </a:solidFill>
            </a:endParaRP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2000" dirty="0" smtClean="0">
                <a:solidFill>
                  <a:schemeClr val="bg2"/>
                </a:solidFill>
              </a:rPr>
              <a:t>Regional drivers of </a:t>
            </a:r>
            <a:r>
              <a:rPr lang="en-GB" altLang="en-US" sz="2000" b="1" dirty="0">
                <a:solidFill>
                  <a:schemeClr val="bg2"/>
                </a:solidFill>
              </a:rPr>
              <a:t>s</a:t>
            </a:r>
            <a:r>
              <a:rPr lang="en-GB" altLang="en-US" sz="2000" b="1" dirty="0" smtClean="0">
                <a:solidFill>
                  <a:schemeClr val="bg2"/>
                </a:solidFill>
              </a:rPr>
              <a:t>mart</a:t>
            </a:r>
            <a:r>
              <a:rPr lang="en-GB" altLang="en-US" sz="2000" dirty="0" smtClean="0">
                <a:solidFill>
                  <a:schemeClr val="bg2"/>
                </a:solidFill>
              </a:rPr>
              <a:t>,</a:t>
            </a:r>
            <a:r>
              <a:rPr lang="en-GB" altLang="en-US" sz="2000" b="1" dirty="0" smtClean="0">
                <a:solidFill>
                  <a:schemeClr val="bg2"/>
                </a:solidFill>
              </a:rPr>
              <a:t> inclusive </a:t>
            </a:r>
            <a:r>
              <a:rPr lang="en-GB" altLang="en-US" sz="2000" dirty="0" smtClean="0">
                <a:solidFill>
                  <a:schemeClr val="bg2"/>
                </a:solidFill>
              </a:rPr>
              <a:t>and </a:t>
            </a:r>
            <a:r>
              <a:rPr lang="en-GB" altLang="en-US" sz="2000" b="1" dirty="0" smtClean="0">
                <a:solidFill>
                  <a:schemeClr val="bg2"/>
                </a:solidFill>
              </a:rPr>
              <a:t>sustainable</a:t>
            </a:r>
            <a:r>
              <a:rPr lang="en-GB" altLang="en-US" sz="2000" dirty="0" smtClean="0">
                <a:solidFill>
                  <a:schemeClr val="bg2"/>
                </a:solidFill>
              </a:rPr>
              <a:t> growth:</a:t>
            </a:r>
          </a:p>
          <a:p>
            <a:pPr lvl="3">
              <a:lnSpc>
                <a:spcPct val="140000"/>
              </a:lnSpc>
            </a:pPr>
            <a:r>
              <a:rPr lang="en-GB" altLang="en-US" sz="1600" b="1" dirty="0" smtClean="0">
                <a:solidFill>
                  <a:srgbClr val="FF0000"/>
                </a:solidFill>
              </a:rPr>
              <a:t>Smart Economic Growth </a:t>
            </a:r>
            <a:r>
              <a:rPr lang="en-GB" altLang="en-US" sz="1600" dirty="0" smtClean="0">
                <a:solidFill>
                  <a:schemeClr val="bg2"/>
                </a:solidFill>
              </a:rPr>
              <a:t>(led </a:t>
            </a:r>
            <a:r>
              <a:rPr lang="en-GB" altLang="en-US" sz="1600" dirty="0">
                <a:solidFill>
                  <a:schemeClr val="bg2"/>
                </a:solidFill>
              </a:rPr>
              <a:t>by Prof </a:t>
            </a:r>
            <a:r>
              <a:rPr lang="en-GB" altLang="en-US" sz="1600" dirty="0" err="1">
                <a:solidFill>
                  <a:schemeClr val="bg2"/>
                </a:solidFill>
              </a:rPr>
              <a:t>Sena</a:t>
            </a:r>
            <a:r>
              <a:rPr lang="en-GB" altLang="en-US" sz="1600" dirty="0">
                <a:solidFill>
                  <a:schemeClr val="bg2"/>
                </a:solidFill>
              </a:rPr>
              <a:t> and </a:t>
            </a:r>
            <a:r>
              <a:rPr lang="en-GB" altLang="en-US" sz="1600" dirty="0" err="1">
                <a:solidFill>
                  <a:schemeClr val="bg2"/>
                </a:solidFill>
              </a:rPr>
              <a:t>Coakley</a:t>
            </a:r>
            <a:r>
              <a:rPr lang="en-GB" altLang="en-US" sz="1600" dirty="0" smtClean="0">
                <a:solidFill>
                  <a:schemeClr val="bg2"/>
                </a:solidFill>
              </a:rPr>
              <a:t>)</a:t>
            </a:r>
          </a:p>
          <a:p>
            <a:pPr lvl="3">
              <a:lnSpc>
                <a:spcPct val="140000"/>
              </a:lnSpc>
            </a:pPr>
            <a:r>
              <a:rPr lang="en-GB" altLang="en-US" sz="1600" b="1" dirty="0" smtClean="0">
                <a:solidFill>
                  <a:schemeClr val="bg2"/>
                </a:solidFill>
              </a:rPr>
              <a:t>Supporting Vulnerable People </a:t>
            </a:r>
            <a:r>
              <a:rPr lang="en-GB" altLang="en-US" sz="1600" dirty="0" smtClean="0">
                <a:solidFill>
                  <a:schemeClr val="bg2"/>
                </a:solidFill>
              </a:rPr>
              <a:t>(led by UEA) </a:t>
            </a:r>
          </a:p>
          <a:p>
            <a:pPr lvl="3">
              <a:lnSpc>
                <a:spcPct val="140000"/>
              </a:lnSpc>
            </a:pPr>
            <a:r>
              <a:rPr lang="en-GB" altLang="en-US" sz="1600" b="1" dirty="0" smtClean="0">
                <a:solidFill>
                  <a:schemeClr val="bg2"/>
                </a:solidFill>
              </a:rPr>
              <a:t>Mapping Public Access to Green Infrastructure or Land available for Housing</a:t>
            </a:r>
            <a:r>
              <a:rPr lang="en-GB" altLang="en-US" sz="1600" dirty="0" smtClean="0">
                <a:solidFill>
                  <a:schemeClr val="bg2"/>
                </a:solidFill>
              </a:rPr>
              <a:t>(led by UEA).</a:t>
            </a:r>
            <a:endParaRPr lang="en-GB" sz="1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617043"/>
            <a:ext cx="8818562" cy="731837"/>
          </a:xfrm>
        </p:spPr>
        <p:txBody>
          <a:bodyPr/>
          <a:lstStyle/>
          <a:p>
            <a:r>
              <a:rPr lang="en-GB" b="1" smtClean="0">
                <a:solidFill>
                  <a:schemeClr val="tx1"/>
                </a:solidFill>
              </a:rPr>
              <a:t>Research 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420938"/>
            <a:ext cx="8784976" cy="3384326"/>
          </a:xfrm>
          <a:noFill/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2400" b="1" dirty="0" smtClean="0">
                <a:solidFill>
                  <a:srgbClr val="FF0000"/>
                </a:solidFill>
              </a:rPr>
              <a:t>Smart </a:t>
            </a:r>
            <a:r>
              <a:rPr lang="en-GB" altLang="en-US" sz="2400" b="1" dirty="0">
                <a:solidFill>
                  <a:srgbClr val="FF0000"/>
                </a:solidFill>
              </a:rPr>
              <a:t>Economic Growth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(Essex/ Kent)</a:t>
            </a:r>
          </a:p>
          <a:p>
            <a:pPr lvl="1">
              <a:lnSpc>
                <a:spcPct val="90000"/>
              </a:lnSpc>
            </a:pPr>
            <a:endParaRPr lang="en-GB" altLang="en-US" sz="2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Experian supplying a huge 20-year quoted company database – wide range of financial, accounting and credit risk data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Match this with Warwick SME Banking Lending Survey data for Eastern region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chemeClr val="bg2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Nice to match with Co Council data!</a:t>
            </a:r>
          </a:p>
        </p:txBody>
      </p:sp>
    </p:spTree>
    <p:extLst>
      <p:ext uri="{BB962C8B-B14F-4D97-AF65-F5344CB8AC3E}">
        <p14:creationId xmlns:p14="http://schemas.microsoft.com/office/powerpoint/2010/main" val="17576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617043"/>
            <a:ext cx="8818562" cy="731837"/>
          </a:xfrm>
        </p:spPr>
        <p:txBody>
          <a:bodyPr/>
          <a:lstStyle/>
          <a:p>
            <a:r>
              <a:rPr lang="en-GB" b="1" smtClean="0">
                <a:solidFill>
                  <a:schemeClr val="tx1"/>
                </a:solidFill>
              </a:rPr>
              <a:t>Research 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420938"/>
            <a:ext cx="8784976" cy="3384326"/>
          </a:xfrm>
          <a:noFill/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altLang="en-US" sz="2400" b="1" dirty="0" smtClean="0">
                <a:solidFill>
                  <a:srgbClr val="FF0000"/>
                </a:solidFill>
              </a:rPr>
              <a:t>Smart Economic Growth (Other)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Extending credit risk models with soft info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Alternative finance sources </a:t>
            </a:r>
            <a:r>
              <a:rPr lang="en-GB" altLang="en-US" sz="2400" dirty="0" err="1" smtClean="0">
                <a:solidFill>
                  <a:schemeClr val="bg2"/>
                </a:solidFill>
              </a:rPr>
              <a:t>eg</a:t>
            </a:r>
            <a:r>
              <a:rPr lang="en-GB" altLang="en-US" sz="2400" dirty="0" smtClean="0">
                <a:solidFill>
                  <a:schemeClr val="bg2"/>
                </a:solidFill>
              </a:rPr>
              <a:t> crowdfunding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 smtClean="0">
              <a:solidFill>
                <a:schemeClr val="bg2"/>
              </a:solidFill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Supply chain logistics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Identifying fast-growing SMEs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chemeClr val="bg2"/>
              </a:solidFill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Broadband infrastructure (BT data)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chemeClr val="bg2"/>
              </a:solidFill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bg2"/>
                </a:solidFill>
              </a:rPr>
              <a:t>Reviving the High St</a:t>
            </a:r>
            <a:endParaRPr lang="en-GB" alt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GDRC_branded_presentation">
  <a:themeElements>
    <a:clrScheme name="University brand">
      <a:dk1>
        <a:srgbClr val="4D4F53"/>
      </a:dk1>
      <a:lt1>
        <a:srgbClr val="FFFFFF"/>
      </a:lt1>
      <a:dk2>
        <a:srgbClr val="766A65"/>
      </a:dk2>
      <a:lt2>
        <a:srgbClr val="AEAA6C"/>
      </a:lt2>
      <a:accent1>
        <a:srgbClr val="A90061"/>
      </a:accent1>
      <a:accent2>
        <a:srgbClr val="E98300"/>
      </a:accent2>
      <a:accent3>
        <a:srgbClr val="007A87"/>
      </a:accent3>
      <a:accent4>
        <a:srgbClr val="0065BD"/>
      </a:accent4>
      <a:accent5>
        <a:srgbClr val="003478"/>
      </a:accent5>
      <a:accent6>
        <a:srgbClr val="AAA38E"/>
      </a:accent6>
      <a:hlink>
        <a:srgbClr val="0065BD"/>
      </a:hlink>
      <a:folHlink>
        <a:srgbClr val="00854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ge text 1">
        <a:dk1>
          <a:srgbClr val="4D4F53"/>
        </a:dk1>
        <a:lt1>
          <a:srgbClr val="FFFFFF"/>
        </a:lt1>
        <a:dk2>
          <a:srgbClr val="007A87"/>
        </a:dk2>
        <a:lt2>
          <a:srgbClr val="FFFFFF"/>
        </a:lt2>
        <a:accent1>
          <a:srgbClr val="E98300"/>
        </a:accent1>
        <a:accent2>
          <a:srgbClr val="0065BD"/>
        </a:accent2>
        <a:accent3>
          <a:srgbClr val="AABEC3"/>
        </a:accent3>
        <a:accent4>
          <a:srgbClr val="DADADA"/>
        </a:accent4>
        <a:accent5>
          <a:srgbClr val="F2C1AA"/>
        </a:accent5>
        <a:accent6>
          <a:srgbClr val="005BAB"/>
        </a:accent6>
        <a:hlink>
          <a:srgbClr val="A90061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2">
        <a:dk1>
          <a:srgbClr val="4D4F53"/>
        </a:dk1>
        <a:lt1>
          <a:srgbClr val="FFFFFF"/>
        </a:lt1>
        <a:dk2>
          <a:srgbClr val="0065BD"/>
        </a:dk2>
        <a:lt2>
          <a:srgbClr val="FFFFFF"/>
        </a:lt2>
        <a:accent1>
          <a:srgbClr val="A90061"/>
        </a:accent1>
        <a:accent2>
          <a:srgbClr val="E98300"/>
        </a:accent2>
        <a:accent3>
          <a:srgbClr val="AAB8DB"/>
        </a:accent3>
        <a:accent4>
          <a:srgbClr val="DADADA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3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A90061"/>
        </a:accent1>
        <a:accent2>
          <a:srgbClr val="E98300"/>
        </a:accent2>
        <a:accent3>
          <a:srgbClr val="FFFFFF"/>
        </a:accent3>
        <a:accent4>
          <a:srgbClr val="404246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ge text 4">
        <a:dk1>
          <a:srgbClr val="4D4F53"/>
        </a:dk1>
        <a:lt1>
          <a:srgbClr val="FFFFFF"/>
        </a:lt1>
        <a:dk2>
          <a:srgbClr val="E98300"/>
        </a:dk2>
        <a:lt2>
          <a:srgbClr val="FFFFFF"/>
        </a:lt2>
        <a:accent1>
          <a:srgbClr val="0065BD"/>
        </a:accent1>
        <a:accent2>
          <a:srgbClr val="A90061"/>
        </a:accent2>
        <a:accent3>
          <a:srgbClr val="F2C1AA"/>
        </a:accent3>
        <a:accent4>
          <a:srgbClr val="DADADA"/>
        </a:accent4>
        <a:accent5>
          <a:srgbClr val="AAB8DB"/>
        </a:accent5>
        <a:accent6>
          <a:srgbClr val="990057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niversity brand">
    <a:dk1>
      <a:srgbClr val="4D4F53"/>
    </a:dk1>
    <a:lt1>
      <a:srgbClr val="FFFFFF"/>
    </a:lt1>
    <a:dk2>
      <a:srgbClr val="766A65"/>
    </a:dk2>
    <a:lt2>
      <a:srgbClr val="AEAA6C"/>
    </a:lt2>
    <a:accent1>
      <a:srgbClr val="A90061"/>
    </a:accent1>
    <a:accent2>
      <a:srgbClr val="E98300"/>
    </a:accent2>
    <a:accent3>
      <a:srgbClr val="007A87"/>
    </a:accent3>
    <a:accent4>
      <a:srgbClr val="0065BD"/>
    </a:accent4>
    <a:accent5>
      <a:srgbClr val="003478"/>
    </a:accent5>
    <a:accent6>
      <a:srgbClr val="AAA38E"/>
    </a:accent6>
    <a:hlink>
      <a:srgbClr val="0065BD"/>
    </a:hlink>
    <a:folHlink>
      <a:srgbClr val="00854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BLoGDRC_branded_presentation</Template>
  <TotalTime>3472</TotalTime>
  <Words>467</Words>
  <Application>Microsoft Office PowerPoint</Application>
  <PresentationFormat>On-screen Show (4:3)</PresentationFormat>
  <Paragraphs>119</Paragraphs>
  <Slides>14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BLoGDRC_branded_presentation</vt:lpstr>
      <vt:lpstr>ESRC Business and Local Government  Data Research Centre</vt:lpstr>
      <vt:lpstr>Who we are</vt:lpstr>
      <vt:lpstr>PowerPoint Presentation</vt:lpstr>
      <vt:lpstr>Existing partnerships</vt:lpstr>
      <vt:lpstr>Where are we at? </vt:lpstr>
      <vt:lpstr>Data</vt:lpstr>
      <vt:lpstr>Research </vt:lpstr>
      <vt:lpstr>Research </vt:lpstr>
      <vt:lpstr>Research </vt:lpstr>
      <vt:lpstr>Research </vt:lpstr>
      <vt:lpstr>Training</vt:lpstr>
      <vt:lpstr>Business engagement</vt:lpstr>
      <vt:lpstr>Contacting us</vt:lpstr>
      <vt:lpstr> </vt:lpstr>
    </vt:vector>
  </TitlesOfParts>
  <Company>University of Essex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or divider slide</dc:title>
  <dc:creator>Badcock, Kirsti A</dc:creator>
  <cp:lastModifiedBy>Jerry</cp:lastModifiedBy>
  <cp:revision>87</cp:revision>
  <cp:lastPrinted>2015-01-30T08:11:49Z</cp:lastPrinted>
  <dcterms:created xsi:type="dcterms:W3CDTF">2014-09-10T15:56:08Z</dcterms:created>
  <dcterms:modified xsi:type="dcterms:W3CDTF">2015-01-30T10:50:03Z</dcterms:modified>
</cp:coreProperties>
</file>